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slideMasters/_rels/slideMaster1.xml.rels" ContentType="application/vnd.openxmlformats-package.relationships+xml"/>
  <Override PartName="/ppt/slideMasters/slideMaster1.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notesSlides/_rels/notesSlide33.xml.rels" ContentType="application/vnd.openxmlformats-package.relationships+xml"/>
  <Override PartName="/ppt/notesSlides/_rels/notesSlide42.xml.rels" ContentType="application/vnd.openxmlformats-package.relationships+xml"/>
  <Override PartName="/ppt/notesSlides/_rels/notesSlide48.xml.rels" ContentType="application/vnd.openxmlformats-package.relationships+xml"/>
  <Override PartName="/ppt/notesSlides/_rels/notesSlide12.xml.rels" ContentType="application/vnd.openxmlformats-package.relationships+xml"/>
  <Override PartName="/ppt/notesSlides/_rels/notesSlide16.xml.rels" ContentType="application/vnd.openxmlformats-package.relationships+xml"/>
  <Override PartName="/ppt/notesSlides/_rels/notesSlide38.xml.rels" ContentType="application/vnd.openxmlformats-package.relationships+xml"/>
  <Override PartName="/ppt/notesSlides/_rels/notesSlide32.xml.rels" ContentType="application/vnd.openxmlformats-package.relationships+xml"/>
  <Override PartName="/ppt/notesSlides/_rels/notesSlide23.xml.rels" ContentType="application/vnd.openxmlformats-package.relationships+xml"/>
  <Override PartName="/ppt/notesSlides/_rels/notesSlide7.xml.rels" ContentType="application/vnd.openxmlformats-package.relationships+xml"/>
  <Override PartName="/ppt/notesSlides/_rels/notesSlide15.xml.rels" ContentType="application/vnd.openxmlformats-package.relationships+xml"/>
  <Override PartName="/ppt/notesSlides/_rels/notesSlide31.xml.rels" ContentType="application/vnd.openxmlformats-package.relationships+xml"/>
  <Override PartName="/ppt/notesSlides/_rels/notesSlide37.xml.rels" ContentType="application/vnd.openxmlformats-package.relationships+xml"/>
  <Override PartName="/ppt/notesSlides/_rels/notesSlide22.xml.rels" ContentType="application/vnd.openxmlformats-package.relationships+xml"/>
  <Override PartName="/ppt/notesSlides/_rels/notesSlide6.xml.rels" ContentType="application/vnd.openxmlformats-package.relationships+xml"/>
  <Override PartName="/ppt/notesSlides/_rels/notesSlide13.xml.rels" ContentType="application/vnd.openxmlformats-package.relationships+xml"/>
  <Override PartName="/ppt/notesSlides/_rels/notesSlide17.xml.rels" ContentType="application/vnd.openxmlformats-package.relationships+xml"/>
  <Override PartName="/ppt/notesSlides/_rels/notesSlide39.xml.rels" ContentType="application/vnd.openxmlformats-package.relationships+xml"/>
  <Override PartName="/ppt/notesSlides/_rels/notesSlide24.xml.rels" ContentType="application/vnd.openxmlformats-package.relationships+xml"/>
  <Override PartName="/ppt/notesSlides/_rels/notesSlide8.xml.rels" ContentType="application/vnd.openxmlformats-package.relationships+xml"/>
  <Override PartName="/ppt/notesSlides/_rels/notesSlide4.xml.rels" ContentType="application/vnd.openxmlformats-package.relationships+xml"/>
  <Override PartName="/ppt/notesSlides/_rels/notesSlide41.xml.rels" ContentType="application/vnd.openxmlformats-package.relationships+xml"/>
  <Override PartName="/ppt/notesSlides/_rels/notesSlide47.xml.rels" ContentType="application/vnd.openxmlformats-package.relationships+xml"/>
  <Override PartName="/ppt/notesSlides/_rels/notesSlide5.xml.rels" ContentType="application/vnd.openxmlformats-package.relationships+xml"/>
  <Override PartName="/ppt/notesSlides/_rels/notesSlide21.xml.rels" ContentType="application/vnd.openxmlformats-package.relationships+xml"/>
  <Override PartName="/ppt/notesSlides/_rels/notesSlide36.xml.rels" ContentType="application/vnd.openxmlformats-package.relationships+xml"/>
  <Override PartName="/ppt/notesSlides/_rels/notesSlide29.xml.rels" ContentType="application/vnd.openxmlformats-package.relationships+xml"/>
  <Override PartName="/ppt/notesSlides/_rels/notesSlide45.xml.rels" ContentType="application/vnd.openxmlformats-package.relationships+xml"/>
  <Override PartName="/ppt/notesSlides/_rels/notesSlide30.xml.rels" ContentType="application/vnd.openxmlformats-package.relationships+xml"/>
  <Override PartName="/ppt/notesSlides/_rels/notesSlide1.xml.rels" ContentType="application/vnd.openxmlformats-package.relationships+xml"/>
  <Override PartName="/ppt/notesSlides/_rels/notesSlide2.xml.rels" ContentType="application/vnd.openxmlformats-package.relationships+xml"/>
  <Override PartName="/ppt/notesSlides/_rels/notesSlide10.xml.rels" ContentType="application/vnd.openxmlformats-package.relationships+xml"/>
  <Override PartName="/ppt/notesSlides/_rels/notesSlide25.xml.rels" ContentType="application/vnd.openxmlformats-package.relationships+xml"/>
  <Override PartName="/ppt/notesSlides/_rels/notesSlide18.xml.rels" ContentType="application/vnd.openxmlformats-package.relationships+xml"/>
  <Override PartName="/ppt/notesSlides/_rels/notesSlide14.xml.rels" ContentType="application/vnd.openxmlformats-package.relationships+xml"/>
  <Override PartName="/ppt/notesSlides/_rels/notesSlide27.xml.rels" ContentType="application/vnd.openxmlformats-package.relationships+xml"/>
  <Override PartName="/ppt/notesSlides/_rels/notesSlide43.xml.rels" ContentType="application/vnd.openxmlformats-package.relationships+xml"/>
  <Override PartName="/ppt/notesSlides/_rels/notesSlide34.xml.rels" ContentType="application/vnd.openxmlformats-package.relationships+xml"/>
  <Override PartName="/ppt/notesSlides/_rels/notesSlide3.xml.rels" ContentType="application/vnd.openxmlformats-package.relationships+xml"/>
  <Override PartName="/ppt/notesSlides/_rels/notesSlide9.xml.rels" ContentType="application/vnd.openxmlformats-package.relationships+xml"/>
  <Override PartName="/ppt/notesSlides/_rels/notesSlide40.xml.rels" ContentType="application/vnd.openxmlformats-package.relationships+xml"/>
  <Override PartName="/ppt/notesSlides/_rels/notesSlide46.xml.rels" ContentType="application/vnd.openxmlformats-package.relationships+xml"/>
  <Override PartName="/ppt/notesSlides/_rels/notesSlide26.xml.rels" ContentType="application/vnd.openxmlformats-package.relationships+xml"/>
  <Override PartName="/ppt/notesSlides/_rels/notesSlide11.xml.rels" ContentType="application/vnd.openxmlformats-package.relationships+xml"/>
  <Override PartName="/ppt/notesSlides/_rels/notesSlide19.xml.rels" ContentType="application/vnd.openxmlformats-package.relationships+xml"/>
  <Override PartName="/ppt/notesSlides/_rels/notesSlide20.xml.rels" ContentType="application/vnd.openxmlformats-package.relationships+xml"/>
  <Override PartName="/ppt/notesSlides/_rels/notesSlide28.xml.rels" ContentType="application/vnd.openxmlformats-package.relationships+xml"/>
  <Override PartName="/ppt/notesSlides/_rels/notesSlide44.xml.rels" ContentType="application/vnd.openxmlformats-package.relationships+xml"/>
  <Override PartName="/ppt/notesSlides/_rels/notesSlide35.xml.rels" ContentType="application/vnd.openxmlformats-package.relationships+xml"/>
  <Override PartName="/ppt/notesSlides/notesSlide29.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notesSlides/notesSlide22.xml" ContentType="application/vnd.openxmlformats-officedocument.presentationml.notesSlide+xml"/>
  <Override PartName="/ppt/notesSlides/notesSlide21.xml" ContentType="application/vnd.openxmlformats-officedocument.presentationml.notesSlide+xml"/>
  <Override PartName="/ppt/notesSlides/notesSlide19.xml" ContentType="application/vnd.openxmlformats-officedocument.presentationml.notesSlide+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47.xml" ContentType="application/vnd.openxmlformats-officedocument.presentationml.notesSlide+xml"/>
  <Override PartName="/ppt/notesSlides/notesSlide14.xml" ContentType="application/vnd.openxmlformats-officedocument.presentationml.notesSlide+xml"/>
  <Override PartName="/ppt/notesSlides/notesSlide5.xml" ContentType="application/vnd.openxmlformats-officedocument.presentationml.notesSlide+xml"/>
  <Override PartName="/ppt/notesSlides/notesSlide32.xml" ContentType="application/vnd.openxmlformats-officedocument.presentationml.notesSlide+xml"/>
  <Override PartName="/ppt/notesSlides/notesSlide2.xml" ContentType="application/vnd.openxmlformats-officedocument.presentationml.notesSlide+xml"/>
  <Override PartName="/ppt/notesSlides/notesSlide11.xml" ContentType="application/vnd.openxmlformats-officedocument.presentationml.notesSlide+xml"/>
  <Override PartName="/ppt/notesSlides/notesSlide48.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40.xml" ContentType="application/vnd.openxmlformats-officedocument.presentationml.notesSlide+xml"/>
  <Override PartName="/ppt/notesSlides/notesSlide36.xml" ContentType="application/vnd.openxmlformats-officedocument.presentationml.notesSlide+xml"/>
  <Override PartName="/ppt/notesSlides/notesSlide9.xml" ContentType="application/vnd.openxmlformats-officedocument.presentationml.notesSlide+xml"/>
  <Override PartName="/ppt/notesSlides/notesSlide18.xml" ContentType="application/vnd.openxmlformats-officedocument.presentationml.notesSlide+xml"/>
  <Override PartName="/ppt/notesSlides/notesSlide20.xml" ContentType="application/vnd.openxmlformats-officedocument.presentationml.notesSlide+xml"/>
  <Override PartName="/ppt/notesSlides/notesSlide39.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35.xml" ContentType="application/vnd.openxmlformats-officedocument.presentationml.notesSlide+xml"/>
  <Override PartName="/ppt/notesSlides/notesSlide8.xml" ContentType="application/vnd.openxmlformats-officedocument.presentationml.notesSlide+xml"/>
  <Override PartName="/ppt/notesSlides/notesSlide17.xml" ContentType="application/vnd.openxmlformats-officedocument.presentationml.notesSlide+xml"/>
  <Override PartName="/ppt/notesSlides/notesSlide13.xml" ContentType="application/vnd.openxmlformats-officedocument.presentationml.notesSlide+xml"/>
  <Override PartName="/ppt/notesSlides/notesSlide4.xml" ContentType="application/vnd.openxmlformats-officedocument.presentationml.notesSlide+xml"/>
  <Override PartName="/ppt/notesSlides/notesSlide31.xml" ContentType="application/vnd.openxmlformats-officedocument.presentationml.notesSlide+xml"/>
  <Override PartName="/ppt/notesSlides/notesSlide34.xml" ContentType="application/vnd.openxmlformats-officedocument.presentationml.notesSlide+xml"/>
  <Override PartName="/ppt/notesSlides/notesSlide7.xml" ContentType="application/vnd.openxmlformats-officedocument.presentationml.notesSlide+xml"/>
  <Override PartName="/ppt/notesSlides/notesSlide16.xml" ContentType="application/vnd.openxmlformats-officedocument.presentationml.notesSlide+xml"/>
  <Override PartName="/ppt/notesSlides/notesSlide12.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3.xml" ContentType="application/vnd.openxmlformats-officedocument.presentationml.notesSlide+xml"/>
  <Override PartName="/ppt/notesSlides/notesSlide6.xml" ContentType="application/vnd.openxmlformats-officedocument.presentationml.notesSlide+xml"/>
  <Override PartName="/ppt/notesSlides/notesSlide15.xml" ContentType="application/vnd.openxmlformats-officedocument.presentationml.notesSlide+xml"/>
  <Override PartName="/ppt/_rels/presentation.xml.rels" ContentType="application/vnd.openxmlformats-package.relationships+xml"/>
  <Override PartName="/ppt/media/image26.png" ContentType="image/png"/>
  <Override PartName="/ppt/media/media25.mp4" ContentType="video/mp4"/>
  <Override PartName="/ppt/media/image1.png" ContentType="image/png"/>
  <Override PartName="/ppt/media/image31.png" ContentType="image/png"/>
  <Override PartName="/ppt/media/image23.png" ContentType="image/png"/>
  <Override PartName="/ppt/media/image27.jpeg" ContentType="image/jpeg"/>
  <Override PartName="/ppt/media/image33.jpeg" ContentType="image/jpeg"/>
  <Override PartName="/ppt/media/image10.png" ContentType="image/png"/>
  <Override PartName="/ppt/media/image17.png" ContentType="image/png"/>
  <Override PartName="/ppt/media/image32.jpeg" ContentType="image/jpeg"/>
  <Override PartName="/ppt/media/media6.mp4" ContentType="video/mp4"/>
  <Override PartName="/ppt/media/image8.png" ContentType="image/png"/>
  <Override PartName="/ppt/media/image13.png" ContentType="image/png"/>
  <Override PartName="/ppt/media/image7.png" ContentType="image/png"/>
  <Override PartName="/ppt/media/image12.png" ContentType="image/png"/>
  <Override PartName="/ppt/media/image30.jpeg" ContentType="image/jpeg"/>
  <Override PartName="/ppt/media/media4.mp4" ContentType="video/mp4"/>
  <Override PartName="/ppt/media/image3.jpeg" ContentType="image/jpeg"/>
  <Override PartName="/ppt/media/image15.png" ContentType="image/png"/>
  <Override PartName="/ppt/media/image9.png" ContentType="image/png"/>
  <Override PartName="/ppt/media/image34.png" ContentType="image/png"/>
  <Override PartName="/ppt/media/image5.png" ContentType="image/png"/>
  <Override PartName="/ppt/media/image29.jpeg" ContentType="image/jpeg"/>
  <Override PartName="/ppt/media/image11.png" ContentType="image/png"/>
  <Override PartName="/ppt/media/image2.png" ContentType="image/png"/>
  <Override PartName="/ppt/media/image24.png" ContentType="image/png"/>
  <Override PartName="/ppt/media/image14.png" ContentType="image/png"/>
  <Override PartName="/ppt/media/image16.png" ContentType="image/png"/>
  <Override PartName="/ppt/media/image18.png" ContentType="image/png"/>
  <Override PartName="/ppt/media/image20.png" ContentType="image/png"/>
  <Override PartName="/ppt/media/image28.jpeg" ContentType="image/jpeg"/>
  <Override PartName="/ppt/media/image19.png" ContentType="image/png"/>
  <Override PartName="/ppt/media/image21.png" ContentType="image/png"/>
  <Override PartName="/ppt/media/image22.png" ContentType="image/pn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_rels/slideLayout12.xml.rels" ContentType="application/vnd.openxmlformats-package.relationships+xml"/>
  <Override PartName="/ppt/slideLayouts/_rels/slideLayout11.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8.xml.rels" ContentType="application/vnd.openxmlformats-package.relationships+xml"/>
  <Override PartName="/ppt/slideLayouts/_rels/slideLayout5.xml.rels" ContentType="application/vnd.openxmlformats-package.relationships+xml"/>
  <Override PartName="/ppt/slideLayouts/_rels/slideLayout7.xml.rels" ContentType="application/vnd.openxmlformats-package.relationships+xml"/>
  <Override PartName="/ppt/slideLayouts/_rels/slideLayout4.xml.rels" ContentType="application/vnd.openxmlformats-package.relationships+xml"/>
  <Override PartName="/ppt/slideLayouts/_rels/slideLayout6.xml.rels" ContentType="application/vnd.openxmlformats-package.relationships+xml"/>
  <Override PartName="/ppt/slideLayouts/_rels/slideLayout3.xml.rels" ContentType="application/vnd.openxmlformats-package.relationships+xml"/>
  <Override PartName="/ppt/slideLayouts/_rels/slideLayout2.xml.rels" ContentType="application/vnd.openxmlformats-package.relationships+xml"/>
  <Override PartName="/ppt/slideLayouts/_rels/slideLayout1.xml.rels" ContentType="application/vnd.openxmlformats-package.relationships+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presProps.xml" ContentType="application/vnd.openxmlformats-officedocument.presentationml.presProps+xml"/>
  <Override PartName="/ppt/notesMasters/_rels/notesMaster1.xml.rels" ContentType="application/vnd.openxmlformats-package.relationships+xml"/>
  <Override PartName="/ppt/notesMasters/notesMaster1.xml" ContentType="application/vnd.openxmlformats-officedocument.presentationml.notesMaster+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_rels/slide5.xml.rels" ContentType="application/vnd.openxmlformats-package.relationships+xml"/>
  <Override PartName="/ppt/slides/_rels/slide40.xml.rels" ContentType="application/vnd.openxmlformats-package.relationships+xml"/>
  <Override PartName="/ppt/slides/_rels/slide48.xml.rels" ContentType="application/vnd.openxmlformats-package.relationships+xml"/>
  <Override PartName="/ppt/slides/_rels/slide33.xml.rels" ContentType="application/vnd.openxmlformats-package.relationships+xml"/>
  <Override PartName="/ppt/slides/_rels/slide6.xml.rels" ContentType="application/vnd.openxmlformats-package.relationships+xml"/>
  <Override PartName="/ppt/slides/_rels/slide41.xml.rels" ContentType="application/vnd.openxmlformats-package.relationships+xml"/>
  <Override PartName="/ppt/slides/_rels/slide49.xml.rels" ContentType="application/vnd.openxmlformats-package.relationships+xml"/>
  <Override PartName="/ppt/slides/_rels/slide34.xml.rels" ContentType="application/vnd.openxmlformats-package.relationships+xml"/>
  <Override PartName="/ppt/slides/_rels/slide7.xml.rels" ContentType="application/vnd.openxmlformats-package.relationships+xml"/>
  <Override PartName="/ppt/slides/_rels/slide42.xml.rels" ContentType="application/vnd.openxmlformats-package.relationships+xml"/>
  <Override PartName="/ppt/slides/_rels/slide35.xml.rels" ContentType="application/vnd.openxmlformats-package.relationships+xml"/>
  <Override PartName="/ppt/slides/_rels/slide1.xml.rels" ContentType="application/vnd.openxmlformats-package.relationships+xml"/>
  <Override PartName="/ppt/slides/_rels/slide20.xml.rels" ContentType="application/vnd.openxmlformats-package.relationships+xml"/>
  <Override PartName="/ppt/slides/_rels/slide10.xml.rels" ContentType="application/vnd.openxmlformats-package.relationships+xml"/>
  <Override PartName="/ppt/slides/_rels/slide32.xml.rels" ContentType="application/vnd.openxmlformats-package.relationships+xml"/>
  <Override PartName="/ppt/slides/_rels/slide16.xml.rels" ContentType="application/vnd.openxmlformats-package.relationships+xml"/>
  <Override PartName="/ppt/slides/_rels/slide25.xml.rels" ContentType="application/vnd.openxmlformats-package.relationships+xml"/>
  <Override PartName="/ppt/slides/_rels/slide47.xml.rels" ContentType="application/vnd.openxmlformats-package.relationships+xml"/>
  <Override PartName="/ppt/slides/_rels/slide4.xml.rels" ContentType="application/vnd.openxmlformats-package.relationships+xml"/>
  <Override PartName="/ppt/slides/_rels/slide46.xml.rels" ContentType="application/vnd.openxmlformats-package.relationships+xml"/>
  <Override PartName="/ppt/slides/_rels/slide30.xml.rels" ContentType="application/vnd.openxmlformats-package.relationships+xml"/>
  <Override PartName="/ppt/slides/_rels/slide45.xml.rels" ContentType="application/vnd.openxmlformats-package.relationships+xml"/>
  <Override PartName="/ppt/slides/_rels/slide14.xml.rels" ContentType="application/vnd.openxmlformats-package.relationships+xml"/>
  <Override PartName="/ppt/slides/_rels/slide29.xml.rels" ContentType="application/vnd.openxmlformats-package.relationships+xml"/>
  <Override PartName="/ppt/slides/_rels/slide23.xml.rels" ContentType="application/vnd.openxmlformats-package.relationships+xml"/>
  <Override PartName="/ppt/slides/_rels/slide38.xml.rels" ContentType="application/vnd.openxmlformats-package.relationships+xml"/>
  <Override PartName="/ppt/slides/_rels/slide15.xml.rels" ContentType="application/vnd.openxmlformats-package.relationships+xml"/>
  <Override PartName="/ppt/slides/_rels/slide31.xml.rels" ContentType="application/vnd.openxmlformats-package.relationships+xml"/>
  <Override PartName="/ppt/slides/_rels/slide24.xml.rels" ContentType="application/vnd.openxmlformats-package.relationships+xml"/>
  <Override PartName="/ppt/slides/_rels/slide39.xml.rels" ContentType="application/vnd.openxmlformats-package.relationships+xml"/>
  <Override PartName="/ppt/slides/_rels/slide13.xml.rels" ContentType="application/vnd.openxmlformats-package.relationships+xml"/>
  <Override PartName="/ppt/slides/_rels/slide19.xml.rels" ContentType="application/vnd.openxmlformats-package.relationships+xml"/>
  <Override PartName="/ppt/slides/_rels/slide18.xml.rels" ContentType="application/vnd.openxmlformats-package.relationships+xml"/>
  <Override PartName="/ppt/slides/_rels/slide12.xml.rels" ContentType="application/vnd.openxmlformats-package.relationships+xml"/>
  <Override PartName="/ppt/slides/_rels/slide28.xml.rels" ContentType="application/vnd.openxmlformats-package.relationships+xml"/>
  <Override PartName="/ppt/slides/_rels/slide44.xml.rels" ContentType="application/vnd.openxmlformats-package.relationships+xml"/>
  <Override PartName="/ppt/slides/_rels/slide22.xml.rels" ContentType="application/vnd.openxmlformats-package.relationships+xml"/>
  <Override PartName="/ppt/slides/_rels/slide37.xml.rels" ContentType="application/vnd.openxmlformats-package.relationships+xml"/>
  <Override PartName="/ppt/slides/_rels/slide3.xml.rels" ContentType="application/vnd.openxmlformats-package.relationships+xml"/>
  <Override PartName="/ppt/slides/_rels/slide9.xml.rels" ContentType="application/vnd.openxmlformats-package.relationships+xml"/>
  <Override PartName="/ppt/slides/_rels/slide26.xml.rels" ContentType="application/vnd.openxmlformats-package.relationships+xml"/>
  <Override PartName="/ppt/slides/_rels/slide11.xml.rels" ContentType="application/vnd.openxmlformats-package.relationships+xml"/>
  <Override PartName="/ppt/slides/_rels/slide17.xml.rels" ContentType="application/vnd.openxmlformats-package.relationships+xml"/>
  <Override PartName="/ppt/slides/_rels/slide8.xml.rels" ContentType="application/vnd.openxmlformats-package.relationships+xml"/>
  <Override PartName="/ppt/slides/_rels/slide21.xml.rels" ContentType="application/vnd.openxmlformats-package.relationships+xml"/>
  <Override PartName="/ppt/slides/_rels/slide36.xml.rels" ContentType="application/vnd.openxmlformats-package.relationships+xml"/>
  <Override PartName="/ppt/slides/_rels/slide27.xml.rels" ContentType="application/vnd.openxmlformats-package.relationships+xml"/>
  <Override PartName="/ppt/slides/_rels/slide43.xml.rels" ContentType="application/vnd.openxmlformats-package.relationships+xml"/>
  <Override PartName="/ppt/slides/_rels/slide2.xml.rels" ContentType="application/vnd.openxmlformats-package.relationships+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13.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33.xml" ContentType="application/vnd.openxmlformats-officedocument.presentationml.slide+xml"/>
  <Override PartName="/ppt/slides/slide45.xml" ContentType="application/vnd.openxmlformats-officedocument.presentationml.slide+xml"/>
  <Override PartName="/ppt/slides/slide34.xml" ContentType="application/vnd.openxmlformats-officedocument.presentationml.slide+xml"/>
  <Override PartName="/ppt/slides/slide46.xml" ContentType="application/vnd.openxmlformats-officedocument.presentationml.slide+xml"/>
  <Override PartName="/ppt/slides/slide48.xml" ContentType="application/vnd.openxmlformats-officedocument.presentationml.slide+xml"/>
  <Override PartName="/ppt/slides/slide11.xml" ContentType="application/vnd.openxmlformats-officedocument.presentationml.slide+xml"/>
  <Override PartName="/ppt/slides/slide49.xml" ContentType="application/vnd.openxmlformats-officedocument.presentationml.slide+xml"/>
  <Override PartName="/ppt/slides/slide12.xml" ContentType="application/vnd.openxmlformats-officedocument.presentationml.slide+xml"/>
  <Override PartName="/ppt/slides/slide10.xml" ContentType="application/vnd.openxmlformats-officedocument.presentationml.slide+xml"/>
  <Override PartName="/ppt/slides/slide47.xml" ContentType="application/vnd.openxmlformats-officedocument.presentationml.slide+xml"/>
  <Override PartName="/ppt/slides/slide9.xml" ContentType="application/vnd.openxmlformats-officedocument.presentationml.slide+xml"/>
  <Override PartName="/ppt/slides/slide44.xml" ContentType="application/vnd.openxmlformats-officedocument.presentationml.slide+xml"/>
  <Override PartName="/ppt/slides/slide41.xml" ContentType="application/vnd.openxmlformats-officedocument.presentationml.slide+xml"/>
  <Override PartName="/ppt/slides/slide6.xml" ContentType="application/vnd.openxmlformats-officedocument.presentationml.slide+xml"/>
  <Override PartName="/ppt/slides/slide8.xml" ContentType="application/vnd.openxmlformats-officedocument.presentationml.slide+xml"/>
  <Override PartName="/ppt/slides/slide43.xml" ContentType="application/vnd.openxmlformats-officedocument.presentationml.slide+xml"/>
  <Override PartName="/ppt/slides/slide40.xml" ContentType="application/vnd.openxmlformats-officedocument.presentationml.slide+xml"/>
  <Override PartName="/ppt/slides/slide5.xml" ContentType="application/vnd.openxmlformats-officedocument.presentationml.slide+xml"/>
  <Override PartName="/ppt/slides/slide7.xml" ContentType="application/vnd.openxmlformats-officedocument.presentationml.slide+xml"/>
  <Override PartName="/ppt/slides/slide42.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Lst>
  <p:notesMasterIdLst>
    <p:notesMasterId r:id="rId3"/>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Lst>
  <p:sldSz cx="10080625" cy="5670550"/>
  <p:notesSz cx="7772400" cy="100584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notesMaster" Target="notesMasters/notesMaster1.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presProps" Target="presProps.xml"/>
</Relationships>
</file>

<file path=ppt/notesMasters/_rels/notesMaster1.xml.rels><?xml version="1.0" encoding="UTF-8"?>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 name="PlaceHolder 1"/>
          <p:cNvSpPr>
            <a:spLocks noGrp="1"/>
          </p:cNvSpPr>
          <p:nvPr>
            <p:ph type="sldImg"/>
          </p:nvPr>
        </p:nvSpPr>
        <p:spPr>
          <a:xfrm>
            <a:off x="533520" y="764280"/>
            <a:ext cx="6704640" cy="3771360"/>
          </a:xfrm>
          <a:prstGeom prst="rect">
            <a:avLst/>
          </a:prstGeom>
          <a:noFill/>
          <a:ln w="0">
            <a:noFill/>
          </a:ln>
        </p:spPr>
        <p:txBody>
          <a:bodyPr lIns="0" rIns="0" tIns="0" bIns="0" anchor="ctr">
            <a:noAutofit/>
          </a:bodyPr>
          <a:p>
            <a:pPr algn="ctr">
              <a:buNone/>
            </a:pPr>
            <a:r>
              <a:rPr b="0" lang="en-US" sz="4400" spc="-1" strike="noStrike">
                <a:latin typeface="Arial"/>
              </a:rPr>
              <a:t>Click to move the slide</a:t>
            </a:r>
            <a:endParaRPr b="0" lang="en-US" sz="4400" spc="-1" strike="noStrike">
              <a:latin typeface="Arial"/>
            </a:endParaRPr>
          </a:p>
        </p:txBody>
      </p:sp>
      <p:sp>
        <p:nvSpPr>
          <p:cNvPr id="44" name="PlaceHolder 2"/>
          <p:cNvSpPr>
            <a:spLocks noGrp="1"/>
          </p:cNvSpPr>
          <p:nvPr>
            <p:ph type="body"/>
          </p:nvPr>
        </p:nvSpPr>
        <p:spPr>
          <a:xfrm>
            <a:off x="777240" y="4777560"/>
            <a:ext cx="6217560" cy="4525920"/>
          </a:xfrm>
          <a:prstGeom prst="rect">
            <a:avLst/>
          </a:prstGeom>
          <a:noFill/>
          <a:ln w="0">
            <a:noFill/>
          </a:ln>
        </p:spPr>
        <p:txBody>
          <a:bodyPr lIns="0" rIns="0" tIns="0" bIns="0" anchor="t">
            <a:noAutofit/>
          </a:bodyPr>
          <a:p>
            <a:r>
              <a:rPr b="0" lang="en-US" sz="2000" spc="-1" strike="noStrike">
                <a:latin typeface="Arial"/>
              </a:rPr>
              <a:t>Click to edit the notes format</a:t>
            </a:r>
            <a:endParaRPr b="0" lang="en-US" sz="2000" spc="-1" strike="noStrike">
              <a:latin typeface="Arial"/>
            </a:endParaRPr>
          </a:p>
        </p:txBody>
      </p:sp>
      <p:sp>
        <p:nvSpPr>
          <p:cNvPr id="45" name="PlaceHolder 3"/>
          <p:cNvSpPr>
            <a:spLocks noGrp="1"/>
          </p:cNvSpPr>
          <p:nvPr>
            <p:ph type="hdr"/>
          </p:nvPr>
        </p:nvSpPr>
        <p:spPr>
          <a:xfrm>
            <a:off x="0" y="0"/>
            <a:ext cx="3372840" cy="502560"/>
          </a:xfrm>
          <a:prstGeom prst="rect">
            <a:avLst/>
          </a:prstGeom>
          <a:noFill/>
          <a:ln w="0">
            <a:noFill/>
          </a:ln>
        </p:spPr>
        <p:txBody>
          <a:bodyPr lIns="0" rIns="0" tIns="0" bIns="0" anchor="t">
            <a:noAutofit/>
          </a:bodyPr>
          <a:p>
            <a:r>
              <a:rPr b="0" lang="en-US" sz="1400" spc="-1" strike="noStrike">
                <a:latin typeface="Times New Roman"/>
              </a:rPr>
              <a:t>&lt;header&gt;</a:t>
            </a:r>
            <a:endParaRPr b="0" lang="en-US" sz="1400" spc="-1" strike="noStrike">
              <a:latin typeface="Times New Roman"/>
            </a:endParaRPr>
          </a:p>
        </p:txBody>
      </p:sp>
      <p:sp>
        <p:nvSpPr>
          <p:cNvPr id="46" name="PlaceHolder 4"/>
          <p:cNvSpPr>
            <a:spLocks noGrp="1"/>
          </p:cNvSpPr>
          <p:nvPr>
            <p:ph type="dt"/>
          </p:nvPr>
        </p:nvSpPr>
        <p:spPr>
          <a:xfrm>
            <a:off x="4399200" y="0"/>
            <a:ext cx="3372840" cy="502560"/>
          </a:xfrm>
          <a:prstGeom prst="rect">
            <a:avLst/>
          </a:prstGeom>
          <a:noFill/>
          <a:ln w="0">
            <a:noFill/>
          </a:ln>
        </p:spPr>
        <p:txBody>
          <a:bodyPr lIns="0" rIns="0" tIns="0" bIns="0" anchor="t">
            <a:noAutofit/>
          </a:bodyPr>
          <a:p>
            <a:pPr algn="r">
              <a:buNone/>
            </a:pPr>
            <a:r>
              <a:rPr b="0" lang="en-US" sz="1400" spc="-1" strike="noStrike">
                <a:latin typeface="Times New Roman"/>
              </a:rPr>
              <a:t>&lt;date/time&gt;</a:t>
            </a:r>
            <a:endParaRPr b="0" lang="en-US" sz="1400" spc="-1" strike="noStrike">
              <a:latin typeface="Times New Roman"/>
            </a:endParaRPr>
          </a:p>
        </p:txBody>
      </p:sp>
      <p:sp>
        <p:nvSpPr>
          <p:cNvPr id="47" name="PlaceHolder 5"/>
          <p:cNvSpPr>
            <a:spLocks noGrp="1"/>
          </p:cNvSpPr>
          <p:nvPr>
            <p:ph type="ftr"/>
          </p:nvPr>
        </p:nvSpPr>
        <p:spPr>
          <a:xfrm>
            <a:off x="0" y="9555480"/>
            <a:ext cx="3372840" cy="502560"/>
          </a:xfrm>
          <a:prstGeom prst="rect">
            <a:avLst/>
          </a:prstGeom>
          <a:noFill/>
          <a:ln w="0">
            <a:noFill/>
          </a:ln>
        </p:spPr>
        <p:txBody>
          <a:bodyPr lIns="0" rIns="0" tIns="0" bIns="0" anchor="b">
            <a:noAutofit/>
          </a:bodyPr>
          <a:p>
            <a:r>
              <a:rPr b="0" lang="en-US" sz="1400" spc="-1" strike="noStrike">
                <a:latin typeface="Times New Roman"/>
              </a:rPr>
              <a:t>&lt;footer&gt;</a:t>
            </a:r>
            <a:endParaRPr b="0" lang="en-US" sz="1400" spc="-1" strike="noStrike">
              <a:latin typeface="Times New Roman"/>
            </a:endParaRPr>
          </a:p>
        </p:txBody>
      </p:sp>
      <p:sp>
        <p:nvSpPr>
          <p:cNvPr id="48" name="PlaceHolder 6"/>
          <p:cNvSpPr>
            <a:spLocks noGrp="1"/>
          </p:cNvSpPr>
          <p:nvPr>
            <p:ph type="sldNum"/>
          </p:nvPr>
        </p:nvSpPr>
        <p:spPr>
          <a:xfrm>
            <a:off x="4399200" y="9555480"/>
            <a:ext cx="3372840" cy="502560"/>
          </a:xfrm>
          <a:prstGeom prst="rect">
            <a:avLst/>
          </a:prstGeom>
          <a:noFill/>
          <a:ln w="0">
            <a:noFill/>
          </a:ln>
        </p:spPr>
        <p:txBody>
          <a:bodyPr lIns="0" rIns="0" tIns="0" bIns="0" anchor="b">
            <a:noAutofit/>
          </a:bodyPr>
          <a:p>
            <a:pPr algn="r">
              <a:buNone/>
            </a:pPr>
            <a:fld id="{04A6D1A3-B557-4176-AEE8-5E638782C7EE}" type="slidenum">
              <a:rPr b="0" lang="en-US" sz="1400" spc="-1" strike="noStrike">
                <a:latin typeface="Times New Roman"/>
              </a:rPr>
              <a:t>&lt;number&gt;</a:t>
            </a:fld>
            <a:endParaRPr b="0" lang="en-US"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
</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
</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
</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
</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
</Relationships>
</file>

<file path=ppt/notesSlides/_rels/notesSlide2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
</Relationships>
</file>

<file path=ppt/notesSlides/_rels/notesSlide2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
</Relationships>
</file>

<file path=ppt/notesSlides/_rels/notesSlide25.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
</Relationships>
</file>

<file path=ppt/notesSlides/_rels/notesSlide26.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
</Relationships>
</file>

<file path=ppt/notesSlides/_rels/notesSlide27.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
</Relationships>
</file>

<file path=ppt/notesSlides/_rels/notesSlide2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
</Relationships>
</file>

<file path=ppt/notesSlides/_rels/notesSlide29.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30.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
</Relationships>
</file>

<file path=ppt/notesSlides/_rels/notesSlide31.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
</Relationships>
</file>

<file path=ppt/notesSlides/_rels/notesSlide32.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
</Relationships>
</file>

<file path=ppt/notesSlides/_rels/notesSlide33.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
</Relationships>
</file>

<file path=ppt/notesSlides/_rels/notesSlide34.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
</Relationships>
</file>

<file path=ppt/notesSlides/_rels/notesSlide35.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
</Relationships>
</file>

<file path=ppt/notesSlides/_rels/notesSlide36.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
</Relationships>
</file>

<file path=ppt/notesSlides/_rels/notesSlide37.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
</Relationships>
</file>

<file path=ppt/notesSlides/_rels/notesSlide38.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
</Relationships>
</file>

<file path=ppt/notesSlides/_rels/notesSlide39.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40.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
</Relationships>
</file>

<file path=ppt/notesSlides/_rels/notesSlide41.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
</Relationships>
</file>

<file path=ppt/notesSlides/_rels/notesSlide42.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
</Relationships>
</file>

<file path=ppt/notesSlides/_rels/notesSlide43.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
</Relationships>
</file>

<file path=ppt/notesSlides/_rels/notesSlide44.xml.rels><?xml version="1.0" encoding="UTF-8"?>
<Relationships xmlns="http://schemas.openxmlformats.org/package/2006/relationships"><Relationship Id="rId1" Type="http://schemas.openxmlformats.org/officeDocument/2006/relationships/hyperlink" Target="https://medium.com/@hCaptcha/accessibility-at-hcaptcha-current-and-future-plans-e99dbf2f3996" TargetMode="External"/><Relationship Id="rId2" Type="http://schemas.openxmlformats.org/officeDocument/2006/relationships/slide" Target="../slides/slide44.xml"/><Relationship Id="rId3" Type="http://schemas.openxmlformats.org/officeDocument/2006/relationships/notesMaster" Target="../notesMasters/notesMaster1.xml"/>
</Relationships>
</file>

<file path=ppt/notesSlides/_rels/notesSlide45.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
</Relationships>
</file>

<file path=ppt/notesSlides/_rels/notesSlide46.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
</Relationships>
</file>

<file path=ppt/notesSlides/_rels/notesSlide47.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
</Relationships>
</file>

<file path=ppt/notesSlides/_rels/notesSlide48.xml.rels><?xml version="1.0" encoding="UTF-8"?>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2" name="PlaceHolder 1"/>
          <p:cNvSpPr>
            <a:spLocks noGrp="1"/>
          </p:cNvSpPr>
          <p:nvPr>
            <p:ph type="sldImg"/>
          </p:nvPr>
        </p:nvSpPr>
        <p:spPr>
          <a:xfrm>
            <a:off x="533520" y="764280"/>
            <a:ext cx="6704640" cy="3771360"/>
          </a:xfrm>
          <a:prstGeom prst="rect">
            <a:avLst/>
          </a:prstGeom>
          <a:ln w="0">
            <a:noFill/>
          </a:ln>
        </p:spPr>
      </p:sp>
      <p:sp>
        <p:nvSpPr>
          <p:cNvPr id="123" name="PlaceHolder 2"/>
          <p:cNvSpPr>
            <a:spLocks noGrp="1"/>
          </p:cNvSpPr>
          <p:nvPr>
            <p:ph type="body"/>
          </p:nvPr>
        </p:nvSpPr>
        <p:spPr>
          <a:xfrm>
            <a:off x="777240" y="4777560"/>
            <a:ext cx="6217560" cy="4525920"/>
          </a:xfrm>
          <a:prstGeom prst="rect">
            <a:avLst/>
          </a:prstGeom>
          <a:noFill/>
          <a:ln w="0">
            <a:noFill/>
          </a:ln>
        </p:spPr>
        <p:txBody>
          <a:bodyPr lIns="0" rIns="0" tIns="0" bIns="0" anchor="t">
            <a:noAutofit/>
          </a:bodyPr>
          <a:p>
            <a:r>
              <a:rPr b="0" lang="en-US" sz="2000" spc="-1" strike="noStrike">
                <a:latin typeface="Arial"/>
              </a:rPr>
              <a:t>Would you believe me if I told you that 15% of the internet is behind a CAPTCHA that can’t tell a bot from a human? And what on earth does accessibility have to do with security? </a:t>
            </a:r>
            <a:endParaRPr b="0" lang="en-US" sz="2000" spc="-1" strike="noStrike">
              <a:latin typeface="Arial"/>
            </a:endParaRPr>
          </a:p>
          <a:p>
            <a:endParaRPr b="0" lang="en-US" sz="2000" spc="-1" strike="noStrike">
              <a:latin typeface="Arial"/>
            </a:endParaRPr>
          </a:p>
          <a:p>
            <a:r>
              <a:rPr b="0" lang="en-US" sz="2000" spc="-1" strike="noStrike">
                <a:latin typeface="Arial"/>
              </a:rPr>
              <a:t>The rest of this talk should start to answer those questions.</a:t>
            </a:r>
            <a:endParaRPr b="0" lang="en-US" sz="2000" spc="-1" strike="noStrike">
              <a:latin typeface="Arial"/>
            </a:endParaRPr>
          </a:p>
        </p:txBody>
      </p:sp>
    </p:spTree>
  </p:cSld>
</p:note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0" name="PlaceHolder 1"/>
          <p:cNvSpPr>
            <a:spLocks noGrp="1"/>
          </p:cNvSpPr>
          <p:nvPr>
            <p:ph type="sldImg"/>
          </p:nvPr>
        </p:nvSpPr>
        <p:spPr>
          <a:xfrm>
            <a:off x="533520" y="764280"/>
            <a:ext cx="6704640" cy="3771360"/>
          </a:xfrm>
          <a:prstGeom prst="rect">
            <a:avLst/>
          </a:prstGeom>
          <a:ln w="0">
            <a:noFill/>
          </a:ln>
        </p:spPr>
      </p:sp>
      <p:sp>
        <p:nvSpPr>
          <p:cNvPr id="141" name="PlaceHolder 2"/>
          <p:cNvSpPr>
            <a:spLocks noGrp="1"/>
          </p:cNvSpPr>
          <p:nvPr>
            <p:ph type="body"/>
          </p:nvPr>
        </p:nvSpPr>
        <p:spPr>
          <a:xfrm>
            <a:off x="777240" y="4777560"/>
            <a:ext cx="6217560" cy="4525920"/>
          </a:xfrm>
          <a:prstGeom prst="rect">
            <a:avLst/>
          </a:prstGeom>
          <a:noFill/>
          <a:ln w="0">
            <a:noFill/>
          </a:ln>
        </p:spPr>
        <p:txBody>
          <a:bodyPr lIns="0" rIns="0" tIns="0" bIns="0" anchor="t">
            <a:noAutofit/>
          </a:bodyPr>
          <a:p>
            <a:r>
              <a:rPr b="0" lang="en-US" sz="2000" spc="-1" strike="noStrike">
                <a:latin typeface="Arial"/>
              </a:rPr>
              <a:t>Next up are captchas.</a:t>
            </a:r>
            <a:endParaRPr b="0" lang="en-US" sz="2000" spc="-1" strike="noStrike">
              <a:latin typeface="Arial"/>
            </a:endParaRPr>
          </a:p>
          <a:p>
            <a:r>
              <a:rPr b="0" lang="en-US" sz="2000" spc="-1" strike="noStrike">
                <a:latin typeface="Arial"/>
              </a:rPr>
              <a:t>CAPTCHAs are small puzzles that are simple for humans to solve and hard for computers (AI-hard, human-easy). They’re used to ensure that a request comes from a human, and not automation (or a bot)</a:t>
            </a:r>
            <a:endParaRPr b="0" lang="en-US" sz="2000" spc="-1" strike="noStrike">
              <a:latin typeface="Arial"/>
            </a:endParaRPr>
          </a:p>
          <a:p>
            <a:r>
              <a:rPr b="0" lang="en-US" sz="2000" spc="-1" strike="noStrike">
                <a:latin typeface="Arial"/>
              </a:rPr>
              <a:t>Please bear with me for a little history --- </a:t>
            </a:r>
            <a:endParaRPr b="0" lang="en-US" sz="2000" spc="-1" strike="noStrike">
              <a:latin typeface="Arial"/>
            </a:endParaRPr>
          </a:p>
          <a:p>
            <a:r>
              <a:rPr b="0" lang="en-US" sz="2000" spc="-1" strike="noStrike">
                <a:latin typeface="Arial"/>
              </a:rPr>
              <a:t>Name is from  “CAPTCHA: Using Hard AI problems for Security”, published in 2003, which ...</a:t>
            </a:r>
            <a:endParaRPr b="0" lang="en-US" sz="2000" spc="-1" strike="noStrike">
              <a:latin typeface="Arial"/>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2" name="PlaceHolder 1"/>
          <p:cNvSpPr>
            <a:spLocks noGrp="1"/>
          </p:cNvSpPr>
          <p:nvPr>
            <p:ph type="sldImg"/>
          </p:nvPr>
        </p:nvSpPr>
        <p:spPr>
          <a:xfrm>
            <a:off x="533520" y="764280"/>
            <a:ext cx="6704640" cy="3771360"/>
          </a:xfrm>
          <a:prstGeom prst="rect">
            <a:avLst/>
          </a:prstGeom>
          <a:ln w="0">
            <a:noFill/>
          </a:ln>
        </p:spPr>
      </p:sp>
      <p:sp>
        <p:nvSpPr>
          <p:cNvPr id="143" name="PlaceHolder 2"/>
          <p:cNvSpPr>
            <a:spLocks noGrp="1"/>
          </p:cNvSpPr>
          <p:nvPr>
            <p:ph type="body"/>
          </p:nvPr>
        </p:nvSpPr>
        <p:spPr>
          <a:xfrm>
            <a:off x="777240" y="4777560"/>
            <a:ext cx="6217560" cy="4525920"/>
          </a:xfrm>
          <a:prstGeom prst="rect">
            <a:avLst/>
          </a:prstGeom>
          <a:noFill/>
          <a:ln w="0">
            <a:noFill/>
          </a:ln>
        </p:spPr>
        <p:txBody>
          <a:bodyPr lIns="0" rIns="0" tIns="0" bIns="0" anchor="t">
            <a:noAutofit/>
          </a:bodyPr>
          <a:p>
            <a:r>
              <a:rPr b="0" lang="en-US" sz="2000" spc="-1" strike="noStrike">
                <a:latin typeface="Arial"/>
              </a:rPr>
              <a:t>... lead to reCAPTCHA – the first version of which you see here. Other things were CAPTCHAs first, just.. not quite called that.</a:t>
            </a:r>
            <a:endParaRPr b="0" lang="en-US" sz="2000" spc="-1" strike="noStrike">
              <a:latin typeface="Arial"/>
            </a:endParaRPr>
          </a:p>
          <a:p>
            <a:r>
              <a:rPr b="0" lang="en-US" sz="2000" spc="-1" strike="noStrike">
                <a:latin typeface="Arial"/>
              </a:rPr>
              <a:t>ReCAPTCHA was one of the first, if not the first, to make CAPTCHAs do useful work. It got humans to label hard-to-read portions of text to train optical character recognition systems</a:t>
            </a:r>
            <a:endParaRPr b="0" lang="en-US" sz="2000" spc="-1" strike="noStrike">
              <a:latin typeface="Arial"/>
            </a:endParaRPr>
          </a:p>
          <a:p>
            <a:r>
              <a:rPr b="0" lang="en-US" sz="2000" spc="-1" strike="noStrike">
                <a:latin typeface="Arial"/>
              </a:rPr>
              <a:t>What was brilliant about reCAPTCHA was how it aligned diverse problems – in this case, websites and users wanted to eliminate automation and authors of OCR software needed better data. ReCaptcha positioned these groups to solve each other’s problems in a mutually beneficial way.</a:t>
            </a:r>
            <a:endParaRPr b="0" lang="en-US" sz="2000" spc="-1" strike="noStrike">
              <a:latin typeface="Arial"/>
            </a:endParaRPr>
          </a:p>
        </p:txBody>
      </p:sp>
    </p:spTree>
  </p:cSld>
</p:note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4" name="PlaceHolder 1"/>
          <p:cNvSpPr>
            <a:spLocks noGrp="1"/>
          </p:cNvSpPr>
          <p:nvPr>
            <p:ph type="sldImg"/>
          </p:nvPr>
        </p:nvSpPr>
        <p:spPr>
          <a:xfrm>
            <a:off x="533520" y="764280"/>
            <a:ext cx="6704640" cy="3771360"/>
          </a:xfrm>
          <a:prstGeom prst="rect">
            <a:avLst/>
          </a:prstGeom>
          <a:ln w="0">
            <a:noFill/>
          </a:ln>
        </p:spPr>
      </p:sp>
      <p:sp>
        <p:nvSpPr>
          <p:cNvPr id="145" name="PlaceHolder 2"/>
          <p:cNvSpPr>
            <a:spLocks noGrp="1"/>
          </p:cNvSpPr>
          <p:nvPr>
            <p:ph type="body"/>
          </p:nvPr>
        </p:nvSpPr>
        <p:spPr>
          <a:xfrm>
            <a:off x="777240" y="4777560"/>
            <a:ext cx="6217560" cy="4525920"/>
          </a:xfrm>
          <a:prstGeom prst="rect">
            <a:avLst/>
          </a:prstGeom>
          <a:noFill/>
          <a:ln w="0">
            <a:noFill/>
          </a:ln>
        </p:spPr>
        <p:txBody>
          <a:bodyPr lIns="0" rIns="0" tIns="0" bIns="0" anchor="t">
            <a:noAutofit/>
          </a:bodyPr>
          <a:p>
            <a:r>
              <a:rPr b="0" lang="en-US" sz="2000" spc="-1" strike="noStrike">
                <a:latin typeface="Arial"/>
              </a:rPr>
              <a:t>ReCAPTCHA was bought by Google, who wanted better OCR. Eventually, however, machine OCR got to be as good or better than human, so that was no longer an AI-hard problem.</a:t>
            </a:r>
            <a:endParaRPr b="0" lang="en-US" sz="2000" spc="-1" strike="noStrike">
              <a:latin typeface="Arial"/>
            </a:endParaRPr>
          </a:p>
          <a:p>
            <a:r>
              <a:rPr b="0" lang="en-US" sz="2000" spc="-1" strike="noStrike">
                <a:latin typeface="Arial"/>
              </a:rPr>
              <a:t>So next google looked around for another AI-hard problem, and seems to have settled on object identification in street photography, probably for their self-driving cars.</a:t>
            </a:r>
            <a:endParaRPr b="0" lang="en-US" sz="2000" spc="-1" strike="noStrike">
              <a:latin typeface="Arial"/>
            </a:endParaRPr>
          </a:p>
        </p:txBody>
      </p: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6" name="PlaceHolder 1"/>
          <p:cNvSpPr>
            <a:spLocks noGrp="1"/>
          </p:cNvSpPr>
          <p:nvPr>
            <p:ph type="sldImg"/>
          </p:nvPr>
        </p:nvSpPr>
        <p:spPr>
          <a:xfrm>
            <a:off x="533520" y="764280"/>
            <a:ext cx="6704640" cy="3771360"/>
          </a:xfrm>
          <a:prstGeom prst="rect">
            <a:avLst/>
          </a:prstGeom>
          <a:ln w="0">
            <a:noFill/>
          </a:ln>
        </p:spPr>
      </p:sp>
      <p:sp>
        <p:nvSpPr>
          <p:cNvPr id="147" name="PlaceHolder 2"/>
          <p:cNvSpPr>
            <a:spLocks noGrp="1"/>
          </p:cNvSpPr>
          <p:nvPr>
            <p:ph type="body"/>
          </p:nvPr>
        </p:nvSpPr>
        <p:spPr>
          <a:xfrm>
            <a:off x="777240" y="4777560"/>
            <a:ext cx="6217560" cy="4525920"/>
          </a:xfrm>
          <a:prstGeom prst="rect">
            <a:avLst/>
          </a:prstGeom>
          <a:noFill/>
          <a:ln w="0">
            <a:noFill/>
          </a:ln>
        </p:spPr>
        <p:txBody>
          <a:bodyPr lIns="0" rIns="0" tIns="0" bIns="0" anchor="t">
            <a:noAutofit/>
          </a:bodyPr>
          <a:p>
            <a:r>
              <a:rPr b="0" lang="en-US" sz="2000" spc="-1" strike="noStrike">
                <a:latin typeface="Arial"/>
              </a:rPr>
              <a:t>And then they revised reCAPTCHA once again - into the now-familiar “I’m not a robot” checkbox. This tracks the user’s behavior on the page and applies machine learning to determine if the user is human or automation. The user is asked to solve a puzzle only if they look like automation.</a:t>
            </a:r>
            <a:endParaRPr b="0" lang="en-US" sz="2000" spc="-1" strike="noStrike">
              <a:latin typeface="Arial"/>
            </a:endParaRPr>
          </a:p>
          <a:p>
            <a:r>
              <a:rPr b="0" lang="en-US" sz="2000" spc="-1" strike="noStrike">
                <a:latin typeface="Arial"/>
              </a:rPr>
              <a:t>Again, reCAPTCHA isn’t the only CAPTCHA out there, but it is the best known and has tended to be at the cutting edge of CAPTCHAs.</a:t>
            </a:r>
            <a:endParaRPr b="0" lang="en-US" sz="2000" spc="-1" strike="noStrike">
              <a:latin typeface="Arial"/>
            </a:endParaRPr>
          </a:p>
        </p:txBody>
      </p:sp>
    </p:spTree>
  </p:cSld>
</p:note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8" name="PlaceHolder 1"/>
          <p:cNvSpPr>
            <a:spLocks noGrp="1"/>
          </p:cNvSpPr>
          <p:nvPr>
            <p:ph type="sldImg"/>
          </p:nvPr>
        </p:nvSpPr>
        <p:spPr>
          <a:xfrm>
            <a:off x="533520" y="764280"/>
            <a:ext cx="6704640" cy="3771360"/>
          </a:xfrm>
          <a:prstGeom prst="rect">
            <a:avLst/>
          </a:prstGeom>
          <a:ln w="0">
            <a:noFill/>
          </a:ln>
        </p:spPr>
      </p:sp>
      <p:sp>
        <p:nvSpPr>
          <p:cNvPr id="149" name="PlaceHolder 2"/>
          <p:cNvSpPr>
            <a:spLocks noGrp="1"/>
          </p:cNvSpPr>
          <p:nvPr>
            <p:ph type="body"/>
          </p:nvPr>
        </p:nvSpPr>
        <p:spPr>
          <a:xfrm>
            <a:off x="777240" y="4777560"/>
            <a:ext cx="6217560" cy="4556160"/>
          </a:xfrm>
          <a:prstGeom prst="rect">
            <a:avLst/>
          </a:prstGeom>
          <a:noFill/>
          <a:ln w="0">
            <a:noFill/>
          </a:ln>
        </p:spPr>
        <p:txBody>
          <a:bodyPr lIns="0" rIns="0" tIns="0" bIns="0" anchor="t">
            <a:noAutofit/>
          </a:bodyPr>
          <a:p>
            <a:r>
              <a:rPr b="0" lang="en-US" sz="2000" spc="-1" strike="noStrike">
                <a:latin typeface="Arial"/>
              </a:rPr>
              <a:t>And that brings us – finally – to hCaptcha. hCaptcha is a commercial product, put out by a company called Intution Machines, Inc (IMI) and used to prevent automation on about 15% of the internet. Mostly through their largest customer, Cloudflare, who picked them up in April 2020 (which is how I heard about them)</a:t>
            </a:r>
            <a:endParaRPr b="0" lang="en-US" sz="2000" spc="-1" strike="noStrike">
              <a:latin typeface="Arial"/>
            </a:endParaRPr>
          </a:p>
          <a:p>
            <a:r>
              <a:rPr b="0" lang="en-US" sz="2000" spc="-1" strike="noStrike">
                <a:latin typeface="Arial"/>
              </a:rPr>
              <a:t>Intuition machines is a blockchain-based data labeling service company. That means is a researcher has a large set of pictures of say.. modes of transport… and wants to have them get labeled with what type of transport is in each picture, they can pay IMI to get labels attached to each picture, IMI croudsources this via hCaptcha, and website owners get paid for running hCaptcha. And somehow a blockchain is used</a:t>
            </a:r>
            <a:endParaRPr b="0" lang="en-US" sz="2000" spc="-1" strike="noStrike">
              <a:latin typeface="Arial"/>
            </a:endParaRPr>
          </a:p>
        </p:txBody>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0" name="PlaceHolder 1"/>
          <p:cNvSpPr>
            <a:spLocks noGrp="1"/>
          </p:cNvSpPr>
          <p:nvPr>
            <p:ph type="sldImg"/>
          </p:nvPr>
        </p:nvSpPr>
        <p:spPr>
          <a:xfrm>
            <a:off x="533520" y="764280"/>
            <a:ext cx="6704640" cy="3771360"/>
          </a:xfrm>
          <a:prstGeom prst="rect">
            <a:avLst/>
          </a:prstGeom>
          <a:ln w="0">
            <a:noFill/>
          </a:ln>
        </p:spPr>
      </p:sp>
      <p:sp>
        <p:nvSpPr>
          <p:cNvPr id="151" name="PlaceHolder 2"/>
          <p:cNvSpPr>
            <a:spLocks noGrp="1"/>
          </p:cNvSpPr>
          <p:nvPr>
            <p:ph type="body"/>
          </p:nvPr>
        </p:nvSpPr>
        <p:spPr>
          <a:xfrm>
            <a:off x="777240" y="4777560"/>
            <a:ext cx="6217560" cy="4525920"/>
          </a:xfrm>
          <a:prstGeom prst="rect">
            <a:avLst/>
          </a:prstGeom>
          <a:noFill/>
          <a:ln w="0">
            <a:noFill/>
          </a:ln>
        </p:spPr>
        <p:txBody>
          <a:bodyPr lIns="0" rIns="0" tIns="0" bIns="0" anchor="t">
            <a:noAutofit/>
          </a:bodyPr>
          <a:p>
            <a:r>
              <a:rPr b="0" lang="en-US" sz="2000" spc="-1" strike="noStrike">
                <a:latin typeface="Arial"/>
              </a:rPr>
              <a:t>Intuition Machines claims on their homepage that hCaptcha is 3 things: Private, as in they don’t track or sell your data. Secure, as in keeps out automation and makes sure the user is human, and faster/lower friction – as in easy for users.</a:t>
            </a:r>
            <a:endParaRPr b="0" lang="en-US" sz="2000" spc="-1" strike="noStrike">
              <a:latin typeface="Arial"/>
            </a:endParaRPr>
          </a:p>
        </p:txBody>
      </p:sp>
    </p:spTree>
  </p:cSld>
</p:note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2" name="PlaceHolder 1"/>
          <p:cNvSpPr>
            <a:spLocks noGrp="1"/>
          </p:cNvSpPr>
          <p:nvPr>
            <p:ph type="sldImg"/>
          </p:nvPr>
        </p:nvSpPr>
        <p:spPr>
          <a:xfrm>
            <a:off x="533520" y="764280"/>
            <a:ext cx="6704640" cy="3771360"/>
          </a:xfrm>
          <a:prstGeom prst="rect">
            <a:avLst/>
          </a:prstGeom>
          <a:ln w="0">
            <a:noFill/>
          </a:ln>
        </p:spPr>
      </p:sp>
      <p:sp>
        <p:nvSpPr>
          <p:cNvPr id="153" name="PlaceHolder 2"/>
          <p:cNvSpPr>
            <a:spLocks noGrp="1"/>
          </p:cNvSpPr>
          <p:nvPr>
            <p:ph type="body"/>
          </p:nvPr>
        </p:nvSpPr>
        <p:spPr>
          <a:xfrm>
            <a:off x="777240" y="4777560"/>
            <a:ext cx="6217560" cy="5666760"/>
          </a:xfrm>
          <a:prstGeom prst="rect">
            <a:avLst/>
          </a:prstGeom>
          <a:noFill/>
          <a:ln w="0">
            <a:noFill/>
          </a:ln>
        </p:spPr>
        <p:txBody>
          <a:bodyPr lIns="0" rIns="0" tIns="0" bIns="0" anchor="t">
            <a:noAutofit/>
          </a:bodyPr>
          <a:p>
            <a:r>
              <a:rPr b="0" lang="en-US" sz="2000" spc="-1" strike="noStrike">
                <a:latin typeface="Arial"/>
              </a:rPr>
              <a:t>So how does using hCaptcha work?</a:t>
            </a:r>
            <a:endParaRPr b="0" lang="en-US" sz="2000" spc="-1" strike="noStrike">
              <a:latin typeface="Arial"/>
            </a:endParaRPr>
          </a:p>
          <a:p>
            <a:r>
              <a:rPr b="0" lang="en-US" sz="2000" spc="-1" strike="noStrike">
                <a:latin typeface="Arial"/>
              </a:rPr>
              <a:t>Let’s start by walking through their visual, timed workflow. You start by filling out a form and then checking the box labeled “I am human”. At this point, the software looks at ~criteria~ and decides if it believes you might be a bot. These criteria are an IMI secret, but might be things like IP address, if it has put cookies in your browser before, and behavior on the page. If you look odd, you get shown a challenge.</a:t>
            </a:r>
            <a:endParaRPr b="0" lang="en-US" sz="2000" spc="-1" strike="noStrike">
              <a:latin typeface="Arial"/>
            </a:endParaRPr>
          </a:p>
          <a:p>
            <a:r>
              <a:rPr b="0" lang="en-US" sz="2000" spc="-1" strike="noStrike">
                <a:latin typeface="Arial"/>
              </a:rPr>
              <a:t>Guess who is most likely to look odd? Users of assistive technology, who might do things like navigate a page and never move the mouse.</a:t>
            </a:r>
            <a:endParaRPr b="0" lang="en-US" sz="2000" spc="-1" strike="noStrike">
              <a:latin typeface="Arial"/>
            </a:endParaRPr>
          </a:p>
          <a:p>
            <a:r>
              <a:rPr b="0" lang="en-US" sz="2000" spc="-1" strike="noStrike">
                <a:latin typeface="Arial"/>
              </a:rPr>
              <a:t>My personal experience – across their site, ebay, Cloudflare, and the submission site for this conference, is that it always challenges. After all hCaptcha exists to get data labeled, so they’re incentivized to show as many photos as possible to as many users as possible. Or perhaps something about my profile is just suspicious.</a:t>
            </a:r>
            <a:endParaRPr b="0" lang="en-US" sz="2000" spc="-1" strike="noStrike">
              <a:latin typeface="Arial"/>
            </a:endParaRPr>
          </a:p>
        </p:txBody>
      </p:sp>
    </p:spTree>
  </p:cSld>
</p:notes>
</file>

<file path=ppt/notesSlides/notesSlide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4" name="PlaceHolder 1"/>
          <p:cNvSpPr>
            <a:spLocks noGrp="1"/>
          </p:cNvSpPr>
          <p:nvPr>
            <p:ph type="sldImg"/>
          </p:nvPr>
        </p:nvSpPr>
        <p:spPr>
          <a:xfrm>
            <a:off x="533520" y="764280"/>
            <a:ext cx="6704640" cy="3771360"/>
          </a:xfrm>
          <a:prstGeom prst="rect">
            <a:avLst/>
          </a:prstGeom>
          <a:ln w="0">
            <a:noFill/>
          </a:ln>
        </p:spPr>
      </p:sp>
      <p:sp>
        <p:nvSpPr>
          <p:cNvPr id="155" name="PlaceHolder 2"/>
          <p:cNvSpPr>
            <a:spLocks noGrp="1"/>
          </p:cNvSpPr>
          <p:nvPr>
            <p:ph type="body"/>
          </p:nvPr>
        </p:nvSpPr>
        <p:spPr>
          <a:xfrm>
            <a:off x="777240" y="4777560"/>
            <a:ext cx="6217560" cy="4525920"/>
          </a:xfrm>
          <a:prstGeom prst="rect">
            <a:avLst/>
          </a:prstGeom>
          <a:noFill/>
          <a:ln w="0">
            <a:noFill/>
          </a:ln>
        </p:spPr>
        <p:txBody>
          <a:bodyPr lIns="0" rIns="0" tIns="0" bIns="0" anchor="t">
            <a:noAutofit/>
          </a:bodyPr>
          <a:p>
            <a:r>
              <a:rPr b="0" lang="en-US" sz="2000" spc="-1" strike="noStrike">
                <a:latin typeface="Arial"/>
              </a:rPr>
              <a:t>Anyway, let’s continue with the visual timed workflow. You would then be presented a challenge like this – select all images that contain a boat. You click them, then click next.</a:t>
            </a:r>
            <a:endParaRPr b="0" lang="en-US" sz="2000" spc="-1" strike="noStrike">
              <a:latin typeface="Arial"/>
            </a:endParaRPr>
          </a:p>
        </p:txBody>
      </p:sp>
    </p:spTree>
  </p:cSld>
</p:notes>
</file>

<file path=ppt/notesSlides/notesSlide1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6" name="PlaceHolder 1"/>
          <p:cNvSpPr>
            <a:spLocks noGrp="1"/>
          </p:cNvSpPr>
          <p:nvPr>
            <p:ph type="sldImg"/>
          </p:nvPr>
        </p:nvSpPr>
        <p:spPr>
          <a:xfrm>
            <a:off x="533520" y="764280"/>
            <a:ext cx="6704640" cy="3771360"/>
          </a:xfrm>
          <a:prstGeom prst="rect">
            <a:avLst/>
          </a:prstGeom>
          <a:ln w="0">
            <a:noFill/>
          </a:ln>
        </p:spPr>
      </p:sp>
      <p:sp>
        <p:nvSpPr>
          <p:cNvPr id="157" name="PlaceHolder 2"/>
          <p:cNvSpPr>
            <a:spLocks noGrp="1"/>
          </p:cNvSpPr>
          <p:nvPr>
            <p:ph type="body"/>
          </p:nvPr>
        </p:nvSpPr>
        <p:spPr>
          <a:xfrm>
            <a:off x="777240" y="4777560"/>
            <a:ext cx="6217560" cy="4525920"/>
          </a:xfrm>
          <a:prstGeom prst="rect">
            <a:avLst/>
          </a:prstGeom>
          <a:noFill/>
          <a:ln w="0">
            <a:noFill/>
          </a:ln>
        </p:spPr>
        <p:txBody>
          <a:bodyPr lIns="0" rIns="0" tIns="0" bIns="0" anchor="t">
            <a:noAutofit/>
          </a:bodyPr>
          <a:p>
            <a:r>
              <a:rPr b="0" lang="en-US" sz="2000" spc="-1" strike="noStrike">
                <a:latin typeface="Arial"/>
              </a:rPr>
              <a:t>Repeat for a new set of images….</a:t>
            </a:r>
            <a:endParaRPr b="0" lang="en-US" sz="2000" spc="-1" strike="noStrike">
              <a:latin typeface="Arial"/>
            </a:endParaRPr>
          </a:p>
        </p:txBody>
      </p:sp>
    </p:spTree>
  </p:cSld>
</p:notes>
</file>

<file path=ppt/notesSlides/notesSlide1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8" name="PlaceHolder 1"/>
          <p:cNvSpPr>
            <a:spLocks noGrp="1"/>
          </p:cNvSpPr>
          <p:nvPr>
            <p:ph type="sldImg"/>
          </p:nvPr>
        </p:nvSpPr>
        <p:spPr>
          <a:xfrm>
            <a:off x="533520" y="764280"/>
            <a:ext cx="6704640" cy="3771360"/>
          </a:xfrm>
          <a:prstGeom prst="rect">
            <a:avLst/>
          </a:prstGeom>
          <a:ln w="0">
            <a:noFill/>
          </a:ln>
        </p:spPr>
      </p:sp>
      <p:sp>
        <p:nvSpPr>
          <p:cNvPr id="159" name="PlaceHolder 2"/>
          <p:cNvSpPr>
            <a:spLocks noGrp="1"/>
          </p:cNvSpPr>
          <p:nvPr>
            <p:ph type="body"/>
          </p:nvPr>
        </p:nvSpPr>
        <p:spPr>
          <a:xfrm>
            <a:off x="777240" y="4777560"/>
            <a:ext cx="6217560" cy="4525920"/>
          </a:xfrm>
          <a:prstGeom prst="rect">
            <a:avLst/>
          </a:prstGeom>
          <a:noFill/>
          <a:ln w="0">
            <a:noFill/>
          </a:ln>
        </p:spPr>
        <p:txBody>
          <a:bodyPr lIns="0" rIns="0" tIns="0" bIns="0" anchor="t">
            <a:noAutofit/>
          </a:bodyPr>
          <a:p>
            <a:r>
              <a:rPr b="0" lang="en-US" sz="2000" spc="-1" strike="noStrike">
                <a:latin typeface="Arial"/>
              </a:rPr>
              <a:t>And finally, the popup goes away, the box checks, you’re certified as human, and on you go.</a:t>
            </a:r>
            <a:endParaRPr b="0" lang="en-US" sz="2000" spc="-1" strike="noStrike">
              <a:latin typeface="Arial"/>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4" name="PlaceHolder 1"/>
          <p:cNvSpPr>
            <a:spLocks noGrp="1"/>
          </p:cNvSpPr>
          <p:nvPr>
            <p:ph type="sldImg"/>
          </p:nvPr>
        </p:nvSpPr>
        <p:spPr>
          <a:xfrm>
            <a:off x="533520" y="764280"/>
            <a:ext cx="6704640" cy="3771360"/>
          </a:xfrm>
          <a:prstGeom prst="rect">
            <a:avLst/>
          </a:prstGeom>
          <a:ln w="0">
            <a:noFill/>
          </a:ln>
        </p:spPr>
      </p:sp>
      <p:sp>
        <p:nvSpPr>
          <p:cNvPr id="125" name="PlaceHolder 2"/>
          <p:cNvSpPr>
            <a:spLocks noGrp="1"/>
          </p:cNvSpPr>
          <p:nvPr>
            <p:ph type="body"/>
          </p:nvPr>
        </p:nvSpPr>
        <p:spPr>
          <a:xfrm>
            <a:off x="777240" y="4777560"/>
            <a:ext cx="6217560" cy="4525920"/>
          </a:xfrm>
          <a:prstGeom prst="rect">
            <a:avLst/>
          </a:prstGeom>
          <a:noFill/>
          <a:ln w="0">
            <a:noFill/>
          </a:ln>
        </p:spPr>
        <p:txBody>
          <a:bodyPr lIns="0" rIns="0" tIns="0" bIns="0" anchor="t">
            <a:noAutofit/>
          </a:bodyPr>
          <a:p>
            <a:r>
              <a:rPr b="0" lang="en-US" sz="2000" spc="-1" strike="noStrike">
                <a:latin typeface="Arial"/>
              </a:rPr>
              <a:t>So here’s our roadmap. I’m going to start with background, mostly on assistive technology and captchas. Next, I’ll talk about hCaptcha itself, and finish with a look at the future.</a:t>
            </a:r>
            <a:endParaRPr b="0" lang="en-US" sz="2000" spc="-1" strike="noStrike">
              <a:latin typeface="Arial"/>
            </a:endParaRPr>
          </a:p>
        </p:txBody>
      </p:sp>
    </p:spTree>
  </p:cSld>
</p:notes>
</file>

<file path=ppt/notesSlides/notesSlide2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0" name="PlaceHolder 1"/>
          <p:cNvSpPr>
            <a:spLocks noGrp="1"/>
          </p:cNvSpPr>
          <p:nvPr>
            <p:ph type="sldImg"/>
          </p:nvPr>
        </p:nvSpPr>
        <p:spPr>
          <a:xfrm>
            <a:off x="533520" y="764280"/>
            <a:ext cx="6704640" cy="3771360"/>
          </a:xfrm>
          <a:prstGeom prst="rect">
            <a:avLst/>
          </a:prstGeom>
          <a:ln w="0">
            <a:noFill/>
          </a:ln>
        </p:spPr>
      </p:sp>
      <p:sp>
        <p:nvSpPr>
          <p:cNvPr id="161" name="PlaceHolder 2"/>
          <p:cNvSpPr>
            <a:spLocks noGrp="1"/>
          </p:cNvSpPr>
          <p:nvPr>
            <p:ph type="body"/>
          </p:nvPr>
        </p:nvSpPr>
        <p:spPr>
          <a:xfrm>
            <a:off x="777240" y="4777560"/>
            <a:ext cx="6217560" cy="4525920"/>
          </a:xfrm>
          <a:prstGeom prst="rect">
            <a:avLst/>
          </a:prstGeom>
          <a:noFill/>
          <a:ln w="0">
            <a:noFill/>
          </a:ln>
        </p:spPr>
        <p:txBody>
          <a:bodyPr lIns="0" rIns="0" tIns="0" bIns="0" anchor="t">
            <a:noAutofit/>
          </a:bodyPr>
          <a:p>
            <a:r>
              <a:rPr b="0" lang="en-US" sz="2000" spc="-1" strike="noStrike">
                <a:latin typeface="Arial"/>
              </a:rPr>
              <a:t>So let’s say you can’t use the visual, timed workflow. Perhaps you’re blind and can’t identify images. Or quadrapeligic and can’t select images quickly enough. How do you get through hCaptcha’s challenge?</a:t>
            </a:r>
            <a:endParaRPr b="0" lang="en-US" sz="2000" spc="-1" strike="noStrike">
              <a:latin typeface="Arial"/>
            </a:endParaRPr>
          </a:p>
          <a:p>
            <a:r>
              <a:rPr b="0" lang="en-US" sz="2000" spc="-1" strike="noStrike">
                <a:latin typeface="Arial"/>
              </a:rPr>
              <a:t>Well, you use their “accessible workflow”.</a:t>
            </a:r>
            <a:endParaRPr b="0" lang="en-US" sz="2000" spc="-1" strike="noStrike">
              <a:latin typeface="Arial"/>
            </a:endParaRPr>
          </a:p>
          <a:p>
            <a:r>
              <a:rPr b="0" lang="en-US" sz="2000" spc="-1" strike="noStrike">
                <a:latin typeface="Arial"/>
              </a:rPr>
              <a:t>So let’s start walking through that. It starts in the same place – with a form to fill out and an “I am human” box to check. So you check that box.</a:t>
            </a:r>
            <a:endParaRPr b="0" lang="en-US" sz="2000" spc="-1" strike="noStrike">
              <a:latin typeface="Arial"/>
            </a:endParaRPr>
          </a:p>
        </p:txBody>
      </p:sp>
    </p:spTree>
  </p:cSld>
</p:notes>
</file>

<file path=ppt/notesSlides/notesSlide2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2" name="PlaceHolder 1"/>
          <p:cNvSpPr>
            <a:spLocks noGrp="1"/>
          </p:cNvSpPr>
          <p:nvPr>
            <p:ph type="sldImg"/>
          </p:nvPr>
        </p:nvSpPr>
        <p:spPr>
          <a:xfrm>
            <a:off x="533520" y="764280"/>
            <a:ext cx="6704640" cy="3771360"/>
          </a:xfrm>
          <a:prstGeom prst="rect">
            <a:avLst/>
          </a:prstGeom>
          <a:ln w="0">
            <a:noFill/>
          </a:ln>
        </p:spPr>
      </p:sp>
      <p:sp>
        <p:nvSpPr>
          <p:cNvPr id="163" name="PlaceHolder 2"/>
          <p:cNvSpPr>
            <a:spLocks noGrp="1"/>
          </p:cNvSpPr>
          <p:nvPr>
            <p:ph type="body"/>
          </p:nvPr>
        </p:nvSpPr>
        <p:spPr>
          <a:xfrm>
            <a:off x="777240" y="4777560"/>
            <a:ext cx="6217560" cy="4525920"/>
          </a:xfrm>
          <a:prstGeom prst="rect">
            <a:avLst/>
          </a:prstGeom>
          <a:noFill/>
          <a:ln w="0">
            <a:noFill/>
          </a:ln>
        </p:spPr>
        <p:txBody>
          <a:bodyPr lIns="0" rIns="0" tIns="0" bIns="0" anchor="t">
            <a:noAutofit/>
          </a:bodyPr>
          <a:p>
            <a:r>
              <a:rPr b="0" lang="en-US" sz="2000" spc="-1" strike="noStrike">
                <a:latin typeface="Arial"/>
              </a:rPr>
              <a:t>And up pops the challenge. Unfortunately you can’t do it. If you’re lucky, you don’t spend time trying and instead look for accessible options.</a:t>
            </a:r>
            <a:endParaRPr b="0" lang="en-US" sz="2000" spc="-1" strike="noStrike">
              <a:latin typeface="Arial"/>
            </a:endParaRPr>
          </a:p>
        </p:txBody>
      </p:sp>
    </p:spTree>
  </p:cSld>
</p:notes>
</file>

<file path=ppt/notesSlides/notesSlide2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4" name="PlaceHolder 1"/>
          <p:cNvSpPr>
            <a:spLocks noGrp="1"/>
          </p:cNvSpPr>
          <p:nvPr>
            <p:ph type="sldImg"/>
          </p:nvPr>
        </p:nvSpPr>
        <p:spPr>
          <a:xfrm>
            <a:off x="533520" y="764280"/>
            <a:ext cx="6704640" cy="3771360"/>
          </a:xfrm>
          <a:prstGeom prst="rect">
            <a:avLst/>
          </a:prstGeom>
          <a:ln w="0">
            <a:noFill/>
          </a:ln>
        </p:spPr>
      </p:sp>
      <p:sp>
        <p:nvSpPr>
          <p:cNvPr id="165" name="PlaceHolder 2"/>
          <p:cNvSpPr>
            <a:spLocks noGrp="1"/>
          </p:cNvSpPr>
          <p:nvPr>
            <p:ph type="body"/>
          </p:nvPr>
        </p:nvSpPr>
        <p:spPr>
          <a:xfrm>
            <a:off x="777240" y="4777560"/>
            <a:ext cx="6217560" cy="4525920"/>
          </a:xfrm>
          <a:prstGeom prst="rect">
            <a:avLst/>
          </a:prstGeom>
          <a:noFill/>
          <a:ln w="0">
            <a:noFill/>
          </a:ln>
        </p:spPr>
        <p:txBody>
          <a:bodyPr lIns="0" rIns="0" tIns="0" bIns="0" anchor="t">
            <a:noAutofit/>
          </a:bodyPr>
          <a:p>
            <a:r>
              <a:rPr b="0" lang="en-US" sz="2000" spc="-1" strike="noStrike">
                <a:latin typeface="Arial"/>
              </a:rPr>
              <a:t>Eventually you might find the burger menu in the bottom left corner of the popup. And from there the accessibility menu item. Clicking on that...</a:t>
            </a:r>
            <a:endParaRPr b="0" lang="en-US" sz="2000" spc="-1" strike="noStrike">
              <a:latin typeface="Arial"/>
            </a:endParaRPr>
          </a:p>
        </p:txBody>
      </p:sp>
    </p:spTree>
  </p:cSld>
</p:notes>
</file>

<file path=ppt/notesSlides/notesSlide2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6" name="PlaceHolder 1"/>
          <p:cNvSpPr>
            <a:spLocks noGrp="1"/>
          </p:cNvSpPr>
          <p:nvPr>
            <p:ph type="sldImg"/>
          </p:nvPr>
        </p:nvSpPr>
        <p:spPr>
          <a:xfrm>
            <a:off x="533520" y="764280"/>
            <a:ext cx="6704640" cy="3771360"/>
          </a:xfrm>
          <a:prstGeom prst="rect">
            <a:avLst/>
          </a:prstGeom>
          <a:ln w="0">
            <a:noFill/>
          </a:ln>
        </p:spPr>
      </p:sp>
      <p:sp>
        <p:nvSpPr>
          <p:cNvPr id="167" name="PlaceHolder 2"/>
          <p:cNvSpPr>
            <a:spLocks noGrp="1"/>
          </p:cNvSpPr>
          <p:nvPr>
            <p:ph type="body"/>
          </p:nvPr>
        </p:nvSpPr>
        <p:spPr>
          <a:xfrm>
            <a:off x="777240" y="4777560"/>
            <a:ext cx="6217560" cy="4525920"/>
          </a:xfrm>
          <a:prstGeom prst="rect">
            <a:avLst/>
          </a:prstGeom>
          <a:noFill/>
          <a:ln w="0">
            <a:noFill/>
          </a:ln>
        </p:spPr>
        <p:txBody>
          <a:bodyPr lIns="0" rIns="0" tIns="0" bIns="0" anchor="t">
            <a:noAutofit/>
          </a:bodyPr>
          <a:p>
            <a:r>
              <a:rPr b="0" lang="en-US" sz="2000" spc="-1" strike="noStrike">
                <a:latin typeface="Arial"/>
              </a:rPr>
              <a:t>Brings you to a page where you can put in your email to sign up for “accessibility access”. Submit that...</a:t>
            </a:r>
            <a:endParaRPr b="0" lang="en-US" sz="2000" spc="-1" strike="noStrike">
              <a:latin typeface="Arial"/>
            </a:endParaRPr>
          </a:p>
        </p:txBody>
      </p:sp>
    </p:spTree>
  </p:cSld>
</p:notes>
</file>

<file path=ppt/notesSlides/notesSlide2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8" name="PlaceHolder 1"/>
          <p:cNvSpPr>
            <a:spLocks noGrp="1"/>
          </p:cNvSpPr>
          <p:nvPr>
            <p:ph type="sldImg"/>
          </p:nvPr>
        </p:nvSpPr>
        <p:spPr>
          <a:xfrm>
            <a:off x="533520" y="764280"/>
            <a:ext cx="6704640" cy="3771360"/>
          </a:xfrm>
          <a:prstGeom prst="rect">
            <a:avLst/>
          </a:prstGeom>
          <a:ln w="0">
            <a:noFill/>
          </a:ln>
        </p:spPr>
      </p:sp>
      <p:sp>
        <p:nvSpPr>
          <p:cNvPr id="169" name="PlaceHolder 2"/>
          <p:cNvSpPr>
            <a:spLocks noGrp="1"/>
          </p:cNvSpPr>
          <p:nvPr>
            <p:ph type="body"/>
          </p:nvPr>
        </p:nvSpPr>
        <p:spPr>
          <a:xfrm>
            <a:off x="777240" y="4777560"/>
            <a:ext cx="6217560" cy="4525920"/>
          </a:xfrm>
          <a:prstGeom prst="rect">
            <a:avLst/>
          </a:prstGeom>
          <a:noFill/>
          <a:ln w="0">
            <a:noFill/>
          </a:ln>
        </p:spPr>
        <p:txBody>
          <a:bodyPr lIns="0" rIns="0" tIns="0" bIns="0" anchor="t">
            <a:noAutofit/>
          </a:bodyPr>
          <a:p>
            <a:r>
              <a:rPr b="0" lang="en-US" sz="2000" spc="-1" strike="noStrike">
                <a:latin typeface="Arial"/>
              </a:rPr>
              <a:t>So then you go to your email, and eventually this shows up. There’s a link (styled to look like a button) in there that says “Get Accessibility Cookie”, so you click that.</a:t>
            </a:r>
            <a:endParaRPr b="0" lang="en-US" sz="2000" spc="-1" strike="noStrike">
              <a:latin typeface="Arial"/>
            </a:endParaRPr>
          </a:p>
        </p:txBody>
      </p:sp>
    </p:spTree>
  </p:cSld>
</p:notes>
</file>

<file path=ppt/notesSlides/notesSlide2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0" name="PlaceHolder 1"/>
          <p:cNvSpPr>
            <a:spLocks noGrp="1"/>
          </p:cNvSpPr>
          <p:nvPr>
            <p:ph type="sldImg"/>
          </p:nvPr>
        </p:nvSpPr>
        <p:spPr>
          <a:xfrm>
            <a:off x="533520" y="764280"/>
            <a:ext cx="6704640" cy="3771360"/>
          </a:xfrm>
          <a:prstGeom prst="rect">
            <a:avLst/>
          </a:prstGeom>
          <a:ln w="0">
            <a:noFill/>
          </a:ln>
        </p:spPr>
      </p:sp>
      <p:sp>
        <p:nvSpPr>
          <p:cNvPr id="171" name="PlaceHolder 2"/>
          <p:cNvSpPr>
            <a:spLocks noGrp="1"/>
          </p:cNvSpPr>
          <p:nvPr>
            <p:ph type="body"/>
          </p:nvPr>
        </p:nvSpPr>
        <p:spPr>
          <a:xfrm>
            <a:off x="777240" y="4777560"/>
            <a:ext cx="6217560" cy="4525920"/>
          </a:xfrm>
          <a:prstGeom prst="rect">
            <a:avLst/>
          </a:prstGeom>
          <a:noFill/>
          <a:ln w="0">
            <a:noFill/>
          </a:ln>
        </p:spPr>
        <p:txBody>
          <a:bodyPr lIns="0" rIns="0" tIns="0" bIns="0" anchor="t">
            <a:noAutofit/>
          </a:bodyPr>
          <a:p>
            <a:r>
              <a:rPr b="0" lang="en-US" sz="2000" spc="-1" strike="noStrike">
                <a:latin typeface="Arial"/>
              </a:rPr>
              <a:t>Which brings you to a webpage that looks like this. You click “Set cookie”...</a:t>
            </a:r>
            <a:endParaRPr b="0" lang="en-US" sz="2000" spc="-1" strike="noStrike">
              <a:latin typeface="Arial"/>
            </a:endParaRPr>
          </a:p>
        </p:txBody>
      </p:sp>
    </p:spTree>
  </p:cSld>
</p:notes>
</file>

<file path=ppt/notesSlides/notesSlide2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2" name="PlaceHolder 1"/>
          <p:cNvSpPr>
            <a:spLocks noGrp="1"/>
          </p:cNvSpPr>
          <p:nvPr>
            <p:ph type="sldImg"/>
          </p:nvPr>
        </p:nvSpPr>
        <p:spPr>
          <a:xfrm>
            <a:off x="533520" y="764280"/>
            <a:ext cx="6704640" cy="3771360"/>
          </a:xfrm>
          <a:prstGeom prst="rect">
            <a:avLst/>
          </a:prstGeom>
          <a:ln w="0">
            <a:noFill/>
          </a:ln>
        </p:spPr>
      </p:sp>
      <p:sp>
        <p:nvSpPr>
          <p:cNvPr id="173" name="PlaceHolder 2"/>
          <p:cNvSpPr>
            <a:spLocks noGrp="1"/>
          </p:cNvSpPr>
          <p:nvPr>
            <p:ph type="body"/>
          </p:nvPr>
        </p:nvSpPr>
        <p:spPr>
          <a:xfrm>
            <a:off x="777240" y="4777560"/>
            <a:ext cx="6217560" cy="4525920"/>
          </a:xfrm>
          <a:prstGeom prst="rect">
            <a:avLst/>
          </a:prstGeom>
          <a:noFill/>
          <a:ln w="0">
            <a:noFill/>
          </a:ln>
        </p:spPr>
        <p:txBody>
          <a:bodyPr lIns="0" rIns="0" tIns="0" bIns="0" anchor="t">
            <a:noAutofit/>
          </a:bodyPr>
          <a:p>
            <a:r>
              <a:rPr b="0" lang="en-US" sz="2000" spc="-1" strike="noStrike">
                <a:latin typeface="Arial"/>
              </a:rPr>
              <a:t>And a little notification lets you know that a cookie is set.</a:t>
            </a:r>
            <a:endParaRPr b="0" lang="en-US" sz="2000" spc="-1" strike="noStrike">
              <a:latin typeface="Arial"/>
            </a:endParaRPr>
          </a:p>
          <a:p>
            <a:r>
              <a:rPr b="0" lang="en-US" sz="2000" spc="-1" strike="noStrike">
                <a:latin typeface="Arial"/>
              </a:rPr>
              <a:t>By the way, I believe this notification doesn’t alert to screen readers and other alternative output when it appears, so if you use one of those technologies you’re left wondering if it worked correctly. Which... given that that’s a massive portion of the people expected to use this workflow is one hell of a usability failure. A large portion of the intended audience for this workflow isn’t going to get feedback on whether or not it actually worked or not.</a:t>
            </a:r>
            <a:endParaRPr b="0" lang="en-US" sz="2000" spc="-1" strike="noStrike">
              <a:latin typeface="Arial"/>
            </a:endParaRPr>
          </a:p>
          <a:p>
            <a:r>
              <a:rPr b="0" lang="en-US" sz="2000" spc="-1" strike="noStrike">
                <a:latin typeface="Arial"/>
              </a:rPr>
              <a:t>Anyway, at last you go back to the form you were working on...</a:t>
            </a:r>
            <a:endParaRPr b="0" lang="en-US" sz="2000" spc="-1" strike="noStrike">
              <a:latin typeface="Arial"/>
            </a:endParaRPr>
          </a:p>
        </p:txBody>
      </p:sp>
    </p:spTree>
  </p:cSld>
</p:notes>
</file>

<file path=ppt/notesSlides/notesSlide2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4" name="PlaceHolder 1"/>
          <p:cNvSpPr>
            <a:spLocks noGrp="1"/>
          </p:cNvSpPr>
          <p:nvPr>
            <p:ph type="sldImg"/>
          </p:nvPr>
        </p:nvSpPr>
        <p:spPr>
          <a:xfrm>
            <a:off x="533520" y="764280"/>
            <a:ext cx="6704640" cy="3771360"/>
          </a:xfrm>
          <a:prstGeom prst="rect">
            <a:avLst/>
          </a:prstGeom>
          <a:ln w="0">
            <a:noFill/>
          </a:ln>
        </p:spPr>
      </p:sp>
      <p:sp>
        <p:nvSpPr>
          <p:cNvPr id="175" name="PlaceHolder 2"/>
          <p:cNvSpPr>
            <a:spLocks noGrp="1"/>
          </p:cNvSpPr>
          <p:nvPr>
            <p:ph type="body"/>
          </p:nvPr>
        </p:nvSpPr>
        <p:spPr>
          <a:xfrm>
            <a:off x="777240" y="4777560"/>
            <a:ext cx="6217560" cy="4525920"/>
          </a:xfrm>
          <a:prstGeom prst="rect">
            <a:avLst/>
          </a:prstGeom>
          <a:noFill/>
          <a:ln w="0">
            <a:noFill/>
          </a:ln>
        </p:spPr>
        <p:txBody>
          <a:bodyPr lIns="0" rIns="0" tIns="0" bIns="0" anchor="t">
            <a:noAutofit/>
          </a:bodyPr>
          <a:p>
            <a:r>
              <a:rPr b="0" lang="en-US" sz="2000" spc="-1" strike="noStrike">
                <a:latin typeface="Arial"/>
              </a:rPr>
              <a:t>Which has inevitably timed out. So you fill it in again and try to check the “I am human box”….</a:t>
            </a:r>
            <a:endParaRPr b="0" lang="en-US" sz="2000" spc="-1" strike="noStrike">
              <a:latin typeface="Arial"/>
            </a:endParaRPr>
          </a:p>
        </p:txBody>
      </p:sp>
    </p:spTree>
  </p:cSld>
</p:notes>
</file>

<file path=ppt/notesSlides/notesSlide2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6" name="PlaceHolder 1"/>
          <p:cNvSpPr>
            <a:spLocks noGrp="1"/>
          </p:cNvSpPr>
          <p:nvPr>
            <p:ph type="sldImg"/>
          </p:nvPr>
        </p:nvSpPr>
        <p:spPr>
          <a:xfrm>
            <a:off x="533520" y="764280"/>
            <a:ext cx="6704640" cy="3771360"/>
          </a:xfrm>
          <a:prstGeom prst="rect">
            <a:avLst/>
          </a:prstGeom>
          <a:ln w="0">
            <a:noFill/>
          </a:ln>
        </p:spPr>
      </p:sp>
      <p:sp>
        <p:nvSpPr>
          <p:cNvPr id="177" name="PlaceHolder 2"/>
          <p:cNvSpPr>
            <a:spLocks noGrp="1"/>
          </p:cNvSpPr>
          <p:nvPr>
            <p:ph type="body"/>
          </p:nvPr>
        </p:nvSpPr>
        <p:spPr>
          <a:xfrm>
            <a:off x="777240" y="4777560"/>
            <a:ext cx="6217560" cy="5100120"/>
          </a:xfrm>
          <a:prstGeom prst="rect">
            <a:avLst/>
          </a:prstGeom>
          <a:noFill/>
          <a:ln w="0">
            <a:noFill/>
          </a:ln>
        </p:spPr>
        <p:txBody>
          <a:bodyPr lIns="0" rIns="0" tIns="0" bIns="0" anchor="t">
            <a:noAutofit/>
          </a:bodyPr>
          <a:p>
            <a:r>
              <a:rPr b="0" lang="en-US" sz="2000" spc="-1" strike="noStrike">
                <a:latin typeface="Arial"/>
              </a:rPr>
              <a:t>Which works! Yay! Seems like a reasonable process, right? At least to cover the whole gamut of potential assistive technology and disabilities that might have trouble with the visual timed workflow.</a:t>
            </a:r>
            <a:endParaRPr b="0" lang="en-US" sz="2000" spc="-1" strike="noStrike">
              <a:latin typeface="Arial"/>
            </a:endParaRPr>
          </a:p>
          <a:p>
            <a:r>
              <a:rPr b="0" lang="en-US" sz="2000" spc="-1" strike="noStrike">
                <a:latin typeface="Arial"/>
              </a:rPr>
              <a:t>This process is 7 or 8 steps, assuming everything works properly, some of which involve waiting. The visual, timed workflow is 3 steps. That’s a huge difference, especially in comparison to other captchas, which have accessible challenges that add no extra steps.</a:t>
            </a:r>
            <a:endParaRPr b="0" lang="en-US" sz="2000" spc="-1" strike="noStrike">
              <a:latin typeface="Arial"/>
            </a:endParaRPr>
          </a:p>
          <a:p>
            <a:r>
              <a:rPr b="0" lang="en-US" sz="2000" spc="-1" strike="noStrike">
                <a:latin typeface="Arial"/>
              </a:rPr>
              <a:t>I should point out that this is the first-time workflow. It doesn’t always take so long. The cookie is good for 24 hours once set, so you only have to deal with the dashboard once a day. And once you have the hCaptcha email, you can always use that to get back to the dashboard, so some of the signup process is skipped.</a:t>
            </a:r>
            <a:endParaRPr b="0" lang="en-US" sz="2000" spc="-1" strike="noStrike">
              <a:latin typeface="Arial"/>
            </a:endParaRPr>
          </a:p>
          <a:p>
            <a:endParaRPr b="0" lang="en-US" sz="2000" spc="-1" strike="noStrike">
              <a:latin typeface="Arial"/>
            </a:endParaRPr>
          </a:p>
        </p:txBody>
      </p:sp>
    </p:spTree>
  </p:cSld>
</p:notes>
</file>

<file path=ppt/notesSlides/notesSlide2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8" name="PlaceHolder 1"/>
          <p:cNvSpPr>
            <a:spLocks noGrp="1"/>
          </p:cNvSpPr>
          <p:nvPr>
            <p:ph type="sldImg"/>
          </p:nvPr>
        </p:nvSpPr>
        <p:spPr>
          <a:xfrm>
            <a:off x="533520" y="764280"/>
            <a:ext cx="6704640" cy="3771360"/>
          </a:xfrm>
          <a:prstGeom prst="rect">
            <a:avLst/>
          </a:prstGeom>
          <a:ln w="0">
            <a:noFill/>
          </a:ln>
        </p:spPr>
      </p:sp>
      <p:sp>
        <p:nvSpPr>
          <p:cNvPr id="179" name="PlaceHolder 2"/>
          <p:cNvSpPr>
            <a:spLocks noGrp="1"/>
          </p:cNvSpPr>
          <p:nvPr>
            <p:ph type="body"/>
          </p:nvPr>
        </p:nvSpPr>
        <p:spPr>
          <a:xfrm>
            <a:off x="777240" y="4777560"/>
            <a:ext cx="6217560" cy="4525920"/>
          </a:xfrm>
          <a:prstGeom prst="rect">
            <a:avLst/>
          </a:prstGeom>
          <a:noFill/>
          <a:ln w="0">
            <a:noFill/>
          </a:ln>
        </p:spPr>
        <p:txBody>
          <a:bodyPr lIns="0" rIns="0" tIns="0" bIns="0" anchor="t">
            <a:noAutofit/>
          </a:bodyPr>
          <a:p>
            <a:r>
              <a:rPr b="0" lang="en-US" sz="2000" spc="-1" strike="noStrike">
                <a:latin typeface="Arial"/>
              </a:rPr>
              <a:t>Nonetheless, that’s definitely not a low-friction workflow. So let’s go back to what hCaptcha is and mark that it is faster or lower friction… except for people with disabilities.</a:t>
            </a:r>
            <a:endParaRPr b="0" lang="en-US" sz="2000" spc="-1" strike="noStrike">
              <a:latin typeface="Arial"/>
            </a:endParaRPr>
          </a:p>
          <a:p>
            <a:r>
              <a:rPr b="0" lang="en-US" sz="2000" spc="-1" strike="noStrike">
                <a:latin typeface="Arial"/>
              </a:rPr>
              <a:t>But there are two big problems in how this workflow works, compared to the visual, timed workflow.</a:t>
            </a:r>
            <a:endParaRPr b="0" lang="en-US" sz="2000" spc="-1" strike="noStrike">
              <a:latin typeface="Arial"/>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6" name="PlaceHolder 1"/>
          <p:cNvSpPr>
            <a:spLocks noGrp="1"/>
          </p:cNvSpPr>
          <p:nvPr>
            <p:ph type="sldImg"/>
          </p:nvPr>
        </p:nvSpPr>
        <p:spPr>
          <a:xfrm>
            <a:off x="533520" y="764280"/>
            <a:ext cx="6704640" cy="3771360"/>
          </a:xfrm>
          <a:prstGeom prst="rect">
            <a:avLst/>
          </a:prstGeom>
          <a:ln w="0">
            <a:noFill/>
          </a:ln>
        </p:spPr>
      </p:sp>
      <p:sp>
        <p:nvSpPr>
          <p:cNvPr id="127" name="PlaceHolder 2"/>
          <p:cNvSpPr>
            <a:spLocks noGrp="1"/>
          </p:cNvSpPr>
          <p:nvPr>
            <p:ph type="body"/>
          </p:nvPr>
        </p:nvSpPr>
        <p:spPr>
          <a:xfrm>
            <a:off x="777240" y="4777560"/>
            <a:ext cx="6217560" cy="4525920"/>
          </a:xfrm>
          <a:prstGeom prst="rect">
            <a:avLst/>
          </a:prstGeom>
          <a:noFill/>
          <a:ln w="0">
            <a:noFill/>
          </a:ln>
        </p:spPr>
        <p:txBody>
          <a:bodyPr lIns="0" rIns="0" tIns="0" bIns="0" anchor="t">
            <a:noAutofit/>
          </a:bodyPr>
          <a:p>
            <a:r>
              <a:rPr b="0" lang="en-US" sz="2000" spc="-1" strike="noStrike">
                <a:latin typeface="Arial"/>
              </a:rPr>
              <a:t>As you can probably guess from the talk title, disability and assistive technology is going to play a large part in this. So, for those who aren’t already familiar with AT, let’s begin by looking at some. The use of assistive technologies is really common. Many of us are already using an assistive technology right now – eyeglasses and contact lenses. However, as useful as they are, they don’t have a bearing on how we interact with a computer, so I want to focus on some digital input and output devices.</a:t>
            </a:r>
            <a:endParaRPr b="0" lang="en-US" sz="2000" spc="-1" strike="noStrike">
              <a:latin typeface="Arial"/>
            </a:endParaRPr>
          </a:p>
          <a:p>
            <a:endParaRPr b="0" lang="en-US" sz="2000" spc="-1" strike="noStrike">
              <a:latin typeface="Arial"/>
            </a:endParaRPr>
          </a:p>
        </p:txBody>
      </p:sp>
    </p:spTree>
  </p:cSld>
</p:notes>
</file>

<file path=ppt/notesSlides/notesSlide3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0" name="PlaceHolder 1"/>
          <p:cNvSpPr>
            <a:spLocks noGrp="1"/>
          </p:cNvSpPr>
          <p:nvPr>
            <p:ph type="sldImg"/>
          </p:nvPr>
        </p:nvSpPr>
        <p:spPr>
          <a:xfrm>
            <a:off x="533520" y="764280"/>
            <a:ext cx="6704640" cy="3771360"/>
          </a:xfrm>
          <a:prstGeom prst="rect">
            <a:avLst/>
          </a:prstGeom>
          <a:ln w="0">
            <a:noFill/>
          </a:ln>
        </p:spPr>
      </p:sp>
      <p:sp>
        <p:nvSpPr>
          <p:cNvPr id="181" name="PlaceHolder 2"/>
          <p:cNvSpPr>
            <a:spLocks noGrp="1"/>
          </p:cNvSpPr>
          <p:nvPr>
            <p:ph type="body"/>
          </p:nvPr>
        </p:nvSpPr>
        <p:spPr>
          <a:xfrm>
            <a:off x="777240" y="4777560"/>
            <a:ext cx="6217560" cy="4525920"/>
          </a:xfrm>
          <a:prstGeom prst="rect">
            <a:avLst/>
          </a:prstGeom>
          <a:noFill/>
          <a:ln w="0">
            <a:noFill/>
          </a:ln>
        </p:spPr>
        <p:txBody>
          <a:bodyPr lIns="0" rIns="0" tIns="0" bIns="0" anchor="t">
            <a:noAutofit/>
          </a:bodyPr>
          <a:p>
            <a:r>
              <a:rPr b="0" lang="en-US" sz="2000" spc="-1" strike="noStrike">
                <a:latin typeface="Arial"/>
              </a:rPr>
              <a:t>Let’s call the first one the privacy problem.</a:t>
            </a:r>
            <a:endParaRPr b="0" lang="en-US" sz="2000" spc="-1" strike="noStrike">
              <a:latin typeface="Arial"/>
            </a:endParaRPr>
          </a:p>
        </p:txBody>
      </p:sp>
    </p:spTree>
  </p:cSld>
</p:notes>
</file>

<file path=ppt/notesSlides/notesSlide3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2" name="PlaceHolder 1"/>
          <p:cNvSpPr>
            <a:spLocks noGrp="1"/>
          </p:cNvSpPr>
          <p:nvPr>
            <p:ph type="sldImg"/>
          </p:nvPr>
        </p:nvSpPr>
        <p:spPr>
          <a:xfrm>
            <a:off x="533520" y="764280"/>
            <a:ext cx="6704640" cy="3771360"/>
          </a:xfrm>
          <a:prstGeom prst="rect">
            <a:avLst/>
          </a:prstGeom>
          <a:ln w="0">
            <a:noFill/>
          </a:ln>
        </p:spPr>
      </p:sp>
      <p:sp>
        <p:nvSpPr>
          <p:cNvPr id="183" name="PlaceHolder 2"/>
          <p:cNvSpPr>
            <a:spLocks noGrp="1"/>
          </p:cNvSpPr>
          <p:nvPr>
            <p:ph type="body"/>
          </p:nvPr>
        </p:nvSpPr>
        <p:spPr>
          <a:xfrm>
            <a:off x="777240" y="4777560"/>
            <a:ext cx="6217560" cy="7083360"/>
          </a:xfrm>
          <a:prstGeom prst="rect">
            <a:avLst/>
          </a:prstGeom>
          <a:noFill/>
          <a:ln w="0">
            <a:noFill/>
          </a:ln>
        </p:spPr>
        <p:txBody>
          <a:bodyPr lIns="0" rIns="0" tIns="0" bIns="0" anchor="t">
            <a:noAutofit/>
          </a:bodyPr>
          <a:p>
            <a:r>
              <a:rPr b="0" lang="en-US" sz="2000" spc="-1" strike="noStrike">
                <a:latin typeface="Arial"/>
              </a:rPr>
              <a:t>This is a screenshot of hCaptcha’s accessibility dashboard – where you sign into with that link they send you. And in the red circle is the email I used to sign up.</a:t>
            </a:r>
            <a:endParaRPr b="0" lang="en-US" sz="2000" spc="-1" strike="noStrike">
              <a:latin typeface="Arial"/>
            </a:endParaRPr>
          </a:p>
          <a:p>
            <a:r>
              <a:rPr b="0" lang="en-US" sz="2000" spc="-1" strike="noStrike">
                <a:latin typeface="Arial"/>
              </a:rPr>
              <a:t>This has some pretty significant privacy implications. This means that every cookie hCaptcha hands out via the accessibility workflow, they can tie back to a specific email – effectively to a permanent identity of an individual. And because hCaptcha embeds in many places, they could follow that cookie and therefore that user. With most captchas, you can just wipe cookies if you don’t want them to track you. But not with hCaptcha’s accessibility workflow – each cookie comes pre-tied to a user identity.</a:t>
            </a:r>
            <a:endParaRPr b="0" lang="en-US" sz="2000" spc="-1" strike="noStrike">
              <a:latin typeface="Arial"/>
            </a:endParaRPr>
          </a:p>
          <a:p>
            <a:r>
              <a:rPr b="0" lang="en-US" sz="2000" spc="-1" strike="noStrike">
                <a:latin typeface="Arial"/>
              </a:rPr>
              <a:t>I should point out that hCaptcha says they don’t do this in their terms &amp; conditions. But there’s really no way to verify that, and it’s frightening enough they have the technical capability.</a:t>
            </a:r>
            <a:endParaRPr b="0" lang="en-US" sz="2000" spc="-1" strike="noStrike">
              <a:latin typeface="Arial"/>
            </a:endParaRPr>
          </a:p>
          <a:p>
            <a:r>
              <a:rPr b="0" lang="en-US" sz="2000" spc="-1" strike="noStrike">
                <a:latin typeface="Arial"/>
              </a:rPr>
              <a:t> </a:t>
            </a:r>
            <a:r>
              <a:rPr b="0" lang="en-US" sz="2000" spc="-1" strike="noStrike">
                <a:latin typeface="Arial"/>
              </a:rPr>
              <a:t>In short, in terms of accessibility and privacy, hCaptcha isn’t even separate but equal, it’s separate and unequal. Is this really the world we want to live in? One where certain people, because of things they can’t change, must forefit their privacy to participate in society?</a:t>
            </a:r>
            <a:endParaRPr b="0" lang="en-US" sz="2000" spc="-1" strike="noStrike">
              <a:latin typeface="Arial"/>
            </a:endParaRPr>
          </a:p>
        </p:txBody>
      </p:sp>
    </p:spTree>
  </p:cSld>
</p:notes>
</file>

<file path=ppt/notesSlides/notesSlide3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4" name="PlaceHolder 1"/>
          <p:cNvSpPr>
            <a:spLocks noGrp="1"/>
          </p:cNvSpPr>
          <p:nvPr>
            <p:ph type="sldImg"/>
          </p:nvPr>
        </p:nvSpPr>
        <p:spPr>
          <a:xfrm>
            <a:off x="533520" y="764280"/>
            <a:ext cx="6704640" cy="3771360"/>
          </a:xfrm>
          <a:prstGeom prst="rect">
            <a:avLst/>
          </a:prstGeom>
          <a:ln w="0">
            <a:noFill/>
          </a:ln>
        </p:spPr>
      </p:sp>
      <p:sp>
        <p:nvSpPr>
          <p:cNvPr id="185" name="PlaceHolder 2"/>
          <p:cNvSpPr>
            <a:spLocks noGrp="1"/>
          </p:cNvSpPr>
          <p:nvPr>
            <p:ph type="body"/>
          </p:nvPr>
        </p:nvSpPr>
        <p:spPr>
          <a:xfrm>
            <a:off x="777240" y="4777560"/>
            <a:ext cx="6217560" cy="4525920"/>
          </a:xfrm>
          <a:prstGeom prst="rect">
            <a:avLst/>
          </a:prstGeom>
          <a:noFill/>
          <a:ln w="0">
            <a:noFill/>
          </a:ln>
        </p:spPr>
        <p:txBody>
          <a:bodyPr lIns="0" rIns="0" tIns="0" bIns="0" anchor="t">
            <a:noAutofit/>
          </a:bodyPr>
          <a:p>
            <a:r>
              <a:rPr b="0" lang="en-US" sz="2000" spc="-1" strike="noStrike">
                <a:latin typeface="Arial"/>
              </a:rPr>
              <a:t>So let’s go back to what hCaptcha is and update that…</a:t>
            </a:r>
            <a:endParaRPr b="0" lang="en-US" sz="2000" spc="-1" strike="noStrike">
              <a:latin typeface="Arial"/>
            </a:endParaRPr>
          </a:p>
          <a:p>
            <a:r>
              <a:rPr b="0" lang="en-US" sz="2000" spc="-1" strike="noStrike">
                <a:latin typeface="Arial"/>
              </a:rPr>
              <a:t>Strike privacy, and say “private except for people with disabilities”.</a:t>
            </a:r>
            <a:endParaRPr b="0" lang="en-US" sz="2000" spc="-1" strike="noStrike">
              <a:latin typeface="Arial"/>
            </a:endParaRPr>
          </a:p>
        </p:txBody>
      </p:sp>
    </p:spTree>
  </p:cSld>
</p:notes>
</file>

<file path=ppt/notesSlides/notesSlide3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6" name="PlaceHolder 1"/>
          <p:cNvSpPr>
            <a:spLocks noGrp="1"/>
          </p:cNvSpPr>
          <p:nvPr>
            <p:ph type="sldImg"/>
          </p:nvPr>
        </p:nvSpPr>
        <p:spPr>
          <a:xfrm>
            <a:off x="533520" y="764280"/>
            <a:ext cx="6704640" cy="3771360"/>
          </a:xfrm>
          <a:prstGeom prst="rect">
            <a:avLst/>
          </a:prstGeom>
          <a:ln w="0">
            <a:noFill/>
          </a:ln>
        </p:spPr>
      </p:sp>
      <p:sp>
        <p:nvSpPr>
          <p:cNvPr id="187" name="PlaceHolder 2"/>
          <p:cNvSpPr>
            <a:spLocks noGrp="1"/>
          </p:cNvSpPr>
          <p:nvPr>
            <p:ph type="body"/>
          </p:nvPr>
        </p:nvSpPr>
        <p:spPr>
          <a:xfrm>
            <a:off x="777240" y="4777560"/>
            <a:ext cx="6217560" cy="4525920"/>
          </a:xfrm>
          <a:prstGeom prst="rect">
            <a:avLst/>
          </a:prstGeom>
          <a:noFill/>
          <a:ln w="0">
            <a:noFill/>
          </a:ln>
        </p:spPr>
        <p:txBody>
          <a:bodyPr lIns="0" rIns="0" tIns="0" bIns="0" anchor="t">
            <a:noAutofit/>
          </a:bodyPr>
          <a:p>
            <a:r>
              <a:rPr b="0" lang="en-US" sz="2000" spc="-1" strike="noStrike">
                <a:latin typeface="Arial"/>
              </a:rPr>
              <a:t>I said there were two problems though. That was privacy. Now lets deal with security.</a:t>
            </a:r>
            <a:endParaRPr b="0" lang="en-US" sz="2000" spc="-1" strike="noStrike">
              <a:latin typeface="Arial"/>
            </a:endParaRPr>
          </a:p>
          <a:p>
            <a:r>
              <a:rPr b="0" lang="en-US" sz="2000" spc="-1" strike="noStrike">
                <a:latin typeface="Arial"/>
              </a:rPr>
              <a:t>I’m not the first to look at security, “A low-cost attack against the hCaptcha system” Hossen &amp; Hei, used images as training for machine learning, passed with a 95% success rate. hCaptcha has had time to work on countermeasures, but no reevaluation has been done that I’m aware of.</a:t>
            </a:r>
            <a:endParaRPr b="0" lang="en-US" sz="2000" spc="-1" strike="noStrike">
              <a:latin typeface="Arial"/>
            </a:endParaRPr>
          </a:p>
        </p:txBody>
      </p:sp>
    </p:spTree>
  </p:cSld>
</p:notes>
</file>

<file path=ppt/notesSlides/notesSlide3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8" name="PlaceHolder 1"/>
          <p:cNvSpPr>
            <a:spLocks noGrp="1"/>
          </p:cNvSpPr>
          <p:nvPr>
            <p:ph type="sldImg"/>
          </p:nvPr>
        </p:nvSpPr>
        <p:spPr>
          <a:xfrm>
            <a:off x="533520" y="764280"/>
            <a:ext cx="6704640" cy="3771360"/>
          </a:xfrm>
          <a:prstGeom prst="rect">
            <a:avLst/>
          </a:prstGeom>
          <a:ln w="0">
            <a:noFill/>
          </a:ln>
        </p:spPr>
      </p:sp>
      <p:sp>
        <p:nvSpPr>
          <p:cNvPr id="189" name="PlaceHolder 2"/>
          <p:cNvSpPr>
            <a:spLocks noGrp="1"/>
          </p:cNvSpPr>
          <p:nvPr>
            <p:ph type="body"/>
          </p:nvPr>
        </p:nvSpPr>
        <p:spPr>
          <a:xfrm>
            <a:off x="777240" y="4777560"/>
            <a:ext cx="6217560" cy="4525920"/>
          </a:xfrm>
          <a:prstGeom prst="rect">
            <a:avLst/>
          </a:prstGeom>
          <a:noFill/>
          <a:ln w="0">
            <a:noFill/>
          </a:ln>
        </p:spPr>
        <p:txBody>
          <a:bodyPr lIns="0" rIns="0" tIns="0" bIns="0" anchor="t">
            <a:noAutofit/>
          </a:bodyPr>
          <a:p>
            <a:r>
              <a:rPr b="0" lang="en-US" sz="2000" spc="-1" strike="noStrike">
                <a:latin typeface="Arial"/>
              </a:rPr>
              <a:t>So let’s go back to what hCaptcha is and put a question mark next to security.</a:t>
            </a:r>
            <a:endParaRPr b="0" lang="en-US" sz="2000" spc="-1" strike="noStrike">
              <a:latin typeface="Arial"/>
            </a:endParaRPr>
          </a:p>
        </p:txBody>
      </p:sp>
    </p:spTree>
  </p:cSld>
</p:notes>
</file>

<file path=ppt/notesSlides/notesSlide3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0" name="PlaceHolder 1"/>
          <p:cNvSpPr>
            <a:spLocks noGrp="1"/>
          </p:cNvSpPr>
          <p:nvPr>
            <p:ph type="sldImg"/>
          </p:nvPr>
        </p:nvSpPr>
        <p:spPr>
          <a:xfrm>
            <a:off x="533520" y="764280"/>
            <a:ext cx="6704640" cy="3771360"/>
          </a:xfrm>
          <a:prstGeom prst="rect">
            <a:avLst/>
          </a:prstGeom>
          <a:ln w="0">
            <a:noFill/>
          </a:ln>
        </p:spPr>
      </p:sp>
      <p:sp>
        <p:nvSpPr>
          <p:cNvPr id="191" name="PlaceHolder 2"/>
          <p:cNvSpPr>
            <a:spLocks noGrp="1"/>
          </p:cNvSpPr>
          <p:nvPr>
            <p:ph type="body"/>
          </p:nvPr>
        </p:nvSpPr>
        <p:spPr>
          <a:xfrm>
            <a:off x="777240" y="4777560"/>
            <a:ext cx="6217560" cy="4525920"/>
          </a:xfrm>
          <a:prstGeom prst="rect">
            <a:avLst/>
          </a:prstGeom>
          <a:noFill/>
          <a:ln w="0">
            <a:noFill/>
          </a:ln>
        </p:spPr>
        <p:txBody>
          <a:bodyPr lIns="0" rIns="0" tIns="0" bIns="0" anchor="t">
            <a:noAutofit/>
          </a:bodyPr>
          <a:p>
            <a:r>
              <a:rPr b="0" lang="en-US" sz="2000" spc="-1" strike="noStrike">
                <a:latin typeface="Arial"/>
              </a:rPr>
              <a:t>Alright, pop quiz before we go into the second problem. When does the accessible workflow verify the user is human? Show of hands...</a:t>
            </a:r>
            <a:endParaRPr b="0" lang="en-US" sz="2000" spc="-1" strike="noStrike">
              <a:latin typeface="Arial"/>
            </a:endParaRPr>
          </a:p>
          <a:p>
            <a:endParaRPr b="0" lang="en-US" sz="2000" spc="-1" strike="noStrike">
              <a:latin typeface="Arial"/>
            </a:endParaRPr>
          </a:p>
          <a:p>
            <a:r>
              <a:rPr b="0" lang="en-US" sz="2000" spc="-1" strike="noStrike">
                <a:latin typeface="Arial"/>
              </a:rPr>
              <a:t>Those of you who didn’t answer were the most correct – it doesn’t. No part of the accessible workflow is an AI-hard problem and difficult to automate.</a:t>
            </a:r>
            <a:endParaRPr b="0" lang="en-US" sz="2000" spc="-1" strike="noStrike">
              <a:latin typeface="Arial"/>
            </a:endParaRPr>
          </a:p>
        </p:txBody>
      </p:sp>
    </p:spTree>
  </p:cSld>
</p:notes>
</file>

<file path=ppt/notesSlides/notesSlide3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2" name="PlaceHolder 1"/>
          <p:cNvSpPr>
            <a:spLocks noGrp="1"/>
          </p:cNvSpPr>
          <p:nvPr>
            <p:ph type="sldImg"/>
          </p:nvPr>
        </p:nvSpPr>
        <p:spPr>
          <a:xfrm>
            <a:off x="533520" y="764280"/>
            <a:ext cx="6704640" cy="3771360"/>
          </a:xfrm>
          <a:prstGeom prst="rect">
            <a:avLst/>
          </a:prstGeom>
          <a:ln w="0">
            <a:noFill/>
          </a:ln>
        </p:spPr>
      </p:sp>
      <p:sp>
        <p:nvSpPr>
          <p:cNvPr id="193" name="PlaceHolder 2"/>
          <p:cNvSpPr>
            <a:spLocks noGrp="1"/>
          </p:cNvSpPr>
          <p:nvPr>
            <p:ph type="body"/>
          </p:nvPr>
        </p:nvSpPr>
        <p:spPr>
          <a:xfrm>
            <a:off x="777240" y="4777560"/>
            <a:ext cx="6217560" cy="11433960"/>
          </a:xfrm>
          <a:prstGeom prst="rect">
            <a:avLst/>
          </a:prstGeom>
          <a:noFill/>
          <a:ln w="0">
            <a:noFill/>
          </a:ln>
        </p:spPr>
        <p:txBody>
          <a:bodyPr lIns="0" rIns="0" tIns="0" bIns="0" anchor="t">
            <a:noAutofit/>
          </a:bodyPr>
          <a:p>
            <a:r>
              <a:rPr b="0" lang="en-US" sz="2000" spc="-1" strike="noStrike">
                <a:latin typeface="Arial"/>
              </a:rPr>
              <a:t>This is a short video of some quick automation I put together to prove this process can be automated. This is nothing fancy – xdotool driving the mouse and a little custom python to run a mail server. And as you can see, it’s perfectly capable of running through the entire accessibility workflow.</a:t>
            </a:r>
            <a:endParaRPr b="0" lang="en-US" sz="2000" spc="-1" strike="noStrike">
              <a:latin typeface="Arial"/>
            </a:endParaRPr>
          </a:p>
          <a:p>
            <a:r>
              <a:rPr b="0" lang="en-US" sz="2000" spc="-1" strike="noStrike">
                <a:latin typeface="Arial"/>
              </a:rPr>
              <a:t>hCaptcha has some countermeasures, mostly in the form of rate limiting. Each cookie can only be used so many times. Each account only gets so many cookies per day. Each IP address can only sign up for so many accounts per day. Each domain can only sign up for so many accounts per day. But domains are cheap and rotating IP addresses is easy, so it’s not clear how effective these are in the real world.</a:t>
            </a:r>
            <a:endParaRPr b="0" lang="en-US" sz="2000" spc="-1" strike="noStrike">
              <a:latin typeface="Arial"/>
            </a:endParaRPr>
          </a:p>
          <a:p>
            <a:endParaRPr b="0" lang="en-US" sz="2000" spc="-1" strike="noStrike">
              <a:latin typeface="Arial"/>
            </a:endParaRPr>
          </a:p>
          <a:p>
            <a:r>
              <a:rPr b="0" lang="en-US" sz="2000" spc="-1" strike="noStrike">
                <a:latin typeface="Arial"/>
              </a:rPr>
              <a:t>Video description: There is no audio in this video. It is a reduced length video demonstrating that software is able to walk through the accessible workflow automatically. The left and center are a browser window, initially at the hCaptcha accessibility signup page. A terminal window is shown on the right.</a:t>
            </a:r>
            <a:endParaRPr b="0" lang="en-US" sz="2000" spc="-1" strike="noStrike">
              <a:latin typeface="Arial"/>
            </a:endParaRPr>
          </a:p>
          <a:p>
            <a:endParaRPr b="0" lang="en-US" sz="2000" spc="-1" strike="noStrike">
              <a:latin typeface="Arial"/>
            </a:endParaRPr>
          </a:p>
          <a:p>
            <a:r>
              <a:rPr b="0" lang="en-US" sz="2000" spc="-1" strike="noStrike">
                <a:latin typeface="Arial"/>
              </a:rPr>
              <a:t>The video begins with a random email address being input to the signup page. The page then changes to read "Thank you. Please check your email and click the link". Next it changes to display the hcaptcha.com homepage and follows as the focus goes to the hcaptcha widget. At the widget, it checks the "I am Human" checkbox without being challenged. The entire time, the terminal scrolls lots of text about the minute details of the automation. This shows details of what the running code is doing. This starts with it detailing the keystrokes being input to the browser window. As the browser page </a:t>
            </a:r>
            <a:r>
              <a:rPr b="0" lang="en-US" sz="2000" spc="-1" strike="noStrike">
                <a:latin typeface="Arial"/>
                <a:ea typeface="Noto Sans CJK SC"/>
              </a:rPr>
              <a:t>changes to the thank you message, the terminal prints out the email message with the hCaptcha accessibility link. As the browser page changes to the hCaptcha homepage, the terminal shows keypresses being input again.</a:t>
            </a:r>
            <a:endParaRPr b="0" lang="en-US" sz="2000" spc="-1" strike="noStrike">
              <a:latin typeface="Arial"/>
            </a:endParaRPr>
          </a:p>
        </p:txBody>
      </p:sp>
    </p:spTree>
  </p:cSld>
</p:notes>
</file>

<file path=ppt/notesSlides/notesSlide3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4" name="PlaceHolder 1"/>
          <p:cNvSpPr>
            <a:spLocks noGrp="1"/>
          </p:cNvSpPr>
          <p:nvPr>
            <p:ph type="sldImg"/>
          </p:nvPr>
        </p:nvSpPr>
        <p:spPr>
          <a:xfrm>
            <a:off x="533520" y="764280"/>
            <a:ext cx="6704640" cy="3771360"/>
          </a:xfrm>
          <a:prstGeom prst="rect">
            <a:avLst/>
          </a:prstGeom>
          <a:ln w="0">
            <a:noFill/>
          </a:ln>
        </p:spPr>
      </p:sp>
      <p:sp>
        <p:nvSpPr>
          <p:cNvPr id="195" name="PlaceHolder 2"/>
          <p:cNvSpPr>
            <a:spLocks noGrp="1"/>
          </p:cNvSpPr>
          <p:nvPr>
            <p:ph type="body"/>
          </p:nvPr>
        </p:nvSpPr>
        <p:spPr>
          <a:xfrm>
            <a:off x="777240" y="4777560"/>
            <a:ext cx="6217560" cy="4525920"/>
          </a:xfrm>
          <a:prstGeom prst="rect">
            <a:avLst/>
          </a:prstGeom>
          <a:noFill/>
          <a:ln w="0">
            <a:noFill/>
          </a:ln>
        </p:spPr>
        <p:txBody>
          <a:bodyPr lIns="0" rIns="0" tIns="0" bIns="0" anchor="t">
            <a:noAutofit/>
          </a:bodyPr>
          <a:p>
            <a:r>
              <a:rPr b="0" lang="en-US" sz="2000" spc="-1" strike="noStrike">
                <a:latin typeface="Arial"/>
              </a:rPr>
              <a:t>And let’s update what hCaptcha is again…</a:t>
            </a:r>
            <a:endParaRPr b="0" lang="en-US" sz="2000" spc="-1" strike="noStrike">
              <a:latin typeface="Arial"/>
            </a:endParaRPr>
          </a:p>
          <a:p>
            <a:r>
              <a:rPr b="0" lang="en-US" sz="2000" spc="-1" strike="noStrike">
                <a:latin typeface="Arial"/>
              </a:rPr>
              <a:t>Strike secure, and say “except that it can be automated”</a:t>
            </a:r>
            <a:endParaRPr b="0" lang="en-US" sz="2000" spc="-1" strike="noStrike">
              <a:latin typeface="Arial"/>
            </a:endParaRPr>
          </a:p>
        </p:txBody>
      </p:sp>
    </p:spTree>
  </p:cSld>
</p:notes>
</file>

<file path=ppt/notesSlides/notesSlide3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6" name="PlaceHolder 1"/>
          <p:cNvSpPr>
            <a:spLocks noGrp="1"/>
          </p:cNvSpPr>
          <p:nvPr>
            <p:ph type="sldImg"/>
          </p:nvPr>
        </p:nvSpPr>
        <p:spPr>
          <a:xfrm>
            <a:off x="533520" y="764280"/>
            <a:ext cx="6704640" cy="3771360"/>
          </a:xfrm>
          <a:prstGeom prst="rect">
            <a:avLst/>
          </a:prstGeom>
          <a:ln w="0">
            <a:noFill/>
          </a:ln>
        </p:spPr>
      </p:sp>
      <p:sp>
        <p:nvSpPr>
          <p:cNvPr id="197" name="PlaceHolder 2"/>
          <p:cNvSpPr>
            <a:spLocks noGrp="1"/>
          </p:cNvSpPr>
          <p:nvPr>
            <p:ph type="body"/>
          </p:nvPr>
        </p:nvSpPr>
        <p:spPr>
          <a:xfrm>
            <a:off x="777240" y="4777560"/>
            <a:ext cx="6217560" cy="4525920"/>
          </a:xfrm>
          <a:prstGeom prst="rect">
            <a:avLst/>
          </a:prstGeom>
          <a:noFill/>
          <a:ln w="0">
            <a:noFill/>
          </a:ln>
        </p:spPr>
        <p:txBody>
          <a:bodyPr lIns="0" rIns="0" tIns="0" bIns="0" anchor="t">
            <a:noAutofit/>
          </a:bodyPr>
          <a:p>
            <a:r>
              <a:rPr b="0" lang="en-US" sz="2000" spc="-1" strike="noStrike">
                <a:latin typeface="Arial"/>
              </a:rPr>
              <a:t>So by now I hope I’ve convinced you that hCaptcha’s accessibility workflow is broken. All the work I did on it was under their bug bounty program. I disclosed this to them and to cloudflare (who run a second instance). Both declared it was not an issue due to mitigations that they declined to disclose or due to the resource usage required to circumvent the captcha.</a:t>
            </a:r>
            <a:endParaRPr b="0" lang="en-US" sz="2000" spc="-1" strike="noStrike">
              <a:latin typeface="Arial"/>
            </a:endParaRPr>
          </a:p>
        </p:txBody>
      </p:sp>
    </p:spTree>
  </p:cSld>
</p:notes>
</file>

<file path=ppt/notesSlides/notesSlide3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8" name="PlaceHolder 1"/>
          <p:cNvSpPr>
            <a:spLocks noGrp="1"/>
          </p:cNvSpPr>
          <p:nvPr>
            <p:ph type="sldImg"/>
          </p:nvPr>
        </p:nvSpPr>
        <p:spPr>
          <a:xfrm>
            <a:off x="533520" y="764280"/>
            <a:ext cx="6704640" cy="3771360"/>
          </a:xfrm>
          <a:prstGeom prst="rect">
            <a:avLst/>
          </a:prstGeom>
          <a:ln w="0">
            <a:noFill/>
          </a:ln>
        </p:spPr>
      </p:sp>
      <p:sp>
        <p:nvSpPr>
          <p:cNvPr id="199" name="PlaceHolder 2"/>
          <p:cNvSpPr>
            <a:spLocks noGrp="1"/>
          </p:cNvSpPr>
          <p:nvPr>
            <p:ph type="body"/>
          </p:nvPr>
        </p:nvSpPr>
        <p:spPr>
          <a:xfrm>
            <a:off x="777240" y="4777560"/>
            <a:ext cx="6217560" cy="5666760"/>
          </a:xfrm>
          <a:prstGeom prst="rect">
            <a:avLst/>
          </a:prstGeom>
          <a:noFill/>
          <a:ln w="0">
            <a:noFill/>
          </a:ln>
        </p:spPr>
        <p:txBody>
          <a:bodyPr lIns="0" rIns="0" tIns="0" bIns="0" anchor="t">
            <a:noAutofit/>
          </a:bodyPr>
          <a:p>
            <a:r>
              <a:rPr b="0" lang="en-US" sz="2000" spc="-1" strike="noStrike">
                <a:latin typeface="Arial"/>
                <a:ea typeface="Noto Sans CJK SC"/>
              </a:rPr>
              <a:t>However, this is also a great time to note that hCaptcha appears to have shut the automated accessible workflow down sometime in the second half of 2021 or early 2022. Or at least I haven’t been able to do it for a couple months and have disabled all old accounts. It’s all still there, but now the email input throws an error and you have to email support and wait for a human support person to handle your ticket. They’ll ask for your IP, browser, what website you’re on, and what about hCaptcha doesn’t work for you. The last is particularly critical. This doesn’t quite require disclosing a disability, but gets real damn close. </a:t>
            </a:r>
            <a:r>
              <a:rPr b="0" lang="en-US" sz="2000" spc="-1" strike="noStrike">
                <a:latin typeface="Arial"/>
              </a:rPr>
              <a:t> Saying “I can’t see the photos” isn’t the same as saying “I’m blind”, but it has the same effect. </a:t>
            </a:r>
            <a:endParaRPr b="0" lang="en-US" sz="2000" spc="-1" strike="noStrike">
              <a:latin typeface="Arial"/>
            </a:endParaRPr>
          </a:p>
          <a:p>
            <a:r>
              <a:rPr b="0" lang="en-US" sz="2000" spc="-1" strike="noStrike">
                <a:latin typeface="Arial"/>
              </a:rPr>
              <a:t>The decision use a process where people must prove they deserve to use the accessible workflow completely circumvents that captchas are supposed to be automated tests and significantly impacts the privacy and usability for all users of the accessible workflow.</a:t>
            </a:r>
            <a:endParaRPr b="0" lang="en-US" sz="2000" spc="-1" strike="noStrike">
              <a:latin typeface="Arial"/>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8" name="PlaceHolder 1"/>
          <p:cNvSpPr>
            <a:spLocks noGrp="1"/>
          </p:cNvSpPr>
          <p:nvPr>
            <p:ph type="sldImg"/>
          </p:nvPr>
        </p:nvSpPr>
        <p:spPr>
          <a:xfrm>
            <a:off x="533520" y="764280"/>
            <a:ext cx="6704640" cy="3771360"/>
          </a:xfrm>
          <a:prstGeom prst="rect">
            <a:avLst/>
          </a:prstGeom>
          <a:ln w="0">
            <a:noFill/>
          </a:ln>
        </p:spPr>
      </p:sp>
      <p:sp>
        <p:nvSpPr>
          <p:cNvPr id="129" name="PlaceHolder 2"/>
          <p:cNvSpPr>
            <a:spLocks noGrp="1"/>
          </p:cNvSpPr>
          <p:nvPr>
            <p:ph type="body"/>
          </p:nvPr>
        </p:nvSpPr>
        <p:spPr>
          <a:xfrm>
            <a:off x="777240" y="4777560"/>
            <a:ext cx="6217560" cy="4525920"/>
          </a:xfrm>
          <a:prstGeom prst="rect">
            <a:avLst/>
          </a:prstGeom>
          <a:noFill/>
          <a:ln w="0">
            <a:noFill/>
          </a:ln>
        </p:spPr>
        <p:txBody>
          <a:bodyPr lIns="0" rIns="0" tIns="0" bIns="0" anchor="t">
            <a:noAutofit/>
          </a:bodyPr>
          <a:p>
            <a:r>
              <a:rPr b="0" lang="en-US" sz="2000" spc="-1" strike="noStrike">
                <a:latin typeface="Arial"/>
                <a:ea typeface="Noto Sans CJK SC"/>
              </a:rPr>
              <a:t>Let’s start with this – a refreshable braille display with a built in keyboard. This could be used by someone who is blind or visually impaired</a:t>
            </a:r>
            <a:r>
              <a:rPr b="0" lang="en-US" sz="2000" spc="-1" strike="noStrike">
                <a:latin typeface="Arial"/>
              </a:rPr>
              <a:t> instead of or in addition to a keyboard and monitor. The paddles at the top are braille input, while the white dots along the bottom are for reading text.</a:t>
            </a:r>
            <a:endParaRPr b="0" lang="en-US" sz="2000" spc="-1" strike="noStrike">
              <a:latin typeface="Arial"/>
            </a:endParaRPr>
          </a:p>
        </p:txBody>
      </p:sp>
    </p:spTree>
  </p:cSld>
</p:notes>
</file>

<file path=ppt/notesSlides/notesSlide4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0" name="PlaceHolder 1"/>
          <p:cNvSpPr>
            <a:spLocks noGrp="1"/>
          </p:cNvSpPr>
          <p:nvPr>
            <p:ph type="sldImg"/>
          </p:nvPr>
        </p:nvSpPr>
        <p:spPr>
          <a:xfrm>
            <a:off x="533520" y="764280"/>
            <a:ext cx="6704640" cy="3771360"/>
          </a:xfrm>
          <a:prstGeom prst="rect">
            <a:avLst/>
          </a:prstGeom>
          <a:ln w="0">
            <a:noFill/>
          </a:ln>
        </p:spPr>
      </p:sp>
      <p:sp>
        <p:nvSpPr>
          <p:cNvPr id="201" name="PlaceHolder 2"/>
          <p:cNvSpPr>
            <a:spLocks noGrp="1"/>
          </p:cNvSpPr>
          <p:nvPr>
            <p:ph type="body"/>
          </p:nvPr>
        </p:nvSpPr>
        <p:spPr>
          <a:xfrm>
            <a:off x="777240" y="4777560"/>
            <a:ext cx="6217560" cy="4525920"/>
          </a:xfrm>
          <a:prstGeom prst="rect">
            <a:avLst/>
          </a:prstGeom>
          <a:noFill/>
          <a:ln w="0">
            <a:noFill/>
          </a:ln>
        </p:spPr>
        <p:txBody>
          <a:bodyPr lIns="0" rIns="0" tIns="0" bIns="0" anchor="t">
            <a:noAutofit/>
          </a:bodyPr>
          <a:p>
            <a:r>
              <a:rPr b="0" lang="en-US" sz="2000" spc="-1" strike="noStrike">
                <a:latin typeface="Arial"/>
              </a:rPr>
              <a:t>So let’s take a step back and look at the bigger picture</a:t>
            </a:r>
            <a:endParaRPr b="0" lang="en-US" sz="2000" spc="-1" strike="noStrike">
              <a:latin typeface="Arial"/>
            </a:endParaRPr>
          </a:p>
        </p:txBody>
      </p:sp>
    </p:spTree>
  </p:cSld>
</p:notes>
</file>

<file path=ppt/notesSlides/notesSlide4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2" name="PlaceHolder 1"/>
          <p:cNvSpPr>
            <a:spLocks noGrp="1"/>
          </p:cNvSpPr>
          <p:nvPr>
            <p:ph type="sldImg"/>
          </p:nvPr>
        </p:nvSpPr>
        <p:spPr>
          <a:xfrm>
            <a:off x="533520" y="764280"/>
            <a:ext cx="6704640" cy="3771360"/>
          </a:xfrm>
          <a:prstGeom prst="rect">
            <a:avLst/>
          </a:prstGeom>
          <a:ln w="0">
            <a:noFill/>
          </a:ln>
        </p:spPr>
      </p:sp>
      <p:sp>
        <p:nvSpPr>
          <p:cNvPr id="203" name="PlaceHolder 2"/>
          <p:cNvSpPr>
            <a:spLocks noGrp="1"/>
          </p:cNvSpPr>
          <p:nvPr>
            <p:ph type="body"/>
          </p:nvPr>
        </p:nvSpPr>
        <p:spPr>
          <a:xfrm>
            <a:off x="777240" y="4777560"/>
            <a:ext cx="6217560" cy="5666760"/>
          </a:xfrm>
          <a:prstGeom prst="rect">
            <a:avLst/>
          </a:prstGeom>
          <a:noFill/>
          <a:ln w="0">
            <a:noFill/>
          </a:ln>
        </p:spPr>
        <p:txBody>
          <a:bodyPr lIns="0" rIns="0" tIns="0" bIns="0" anchor="t">
            <a:noAutofit/>
          </a:bodyPr>
          <a:p>
            <a:r>
              <a:rPr b="0" lang="en-US" sz="2000" spc="-1" strike="noStrike">
                <a:latin typeface="Arial"/>
              </a:rPr>
              <a:t>Let’s talk about how such a flawed design came to be. Before I get into that, I want to be clear: this is derived from hCaptcha’s public writings, and is my best reconstruction. I have no private information and haven’t spoken with them about their process.</a:t>
            </a:r>
            <a:endParaRPr b="0" lang="en-US" sz="2000" spc="-1" strike="noStrike">
              <a:latin typeface="Arial"/>
            </a:endParaRPr>
          </a:p>
          <a:p>
            <a:r>
              <a:rPr b="0" lang="en-US" sz="2000" spc="-1" strike="noStrike">
                <a:latin typeface="Arial"/>
              </a:rPr>
              <a:t>hCaptcha is a data labeling service, so they need data to label. Computers put out (typically) audio and visuals – not much for the other senses. So captchas will be either audio or visual captchas.</a:t>
            </a:r>
            <a:endParaRPr b="0" lang="en-US" sz="2000" spc="-1" strike="noStrike">
              <a:latin typeface="Arial"/>
            </a:endParaRPr>
          </a:p>
          <a:p>
            <a:endParaRPr b="0" lang="en-US" sz="2000" spc="-1" strike="noStrike">
              <a:latin typeface="Arial"/>
            </a:endParaRPr>
          </a:p>
        </p:txBody>
      </p:sp>
    </p:spTree>
  </p:cSld>
</p:notes>
</file>

<file path=ppt/notesSlides/notesSlide4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4" name="PlaceHolder 1"/>
          <p:cNvSpPr>
            <a:spLocks noGrp="1"/>
          </p:cNvSpPr>
          <p:nvPr>
            <p:ph type="sldImg"/>
          </p:nvPr>
        </p:nvSpPr>
        <p:spPr>
          <a:xfrm>
            <a:off x="533520" y="764280"/>
            <a:ext cx="6704640" cy="3771360"/>
          </a:xfrm>
          <a:prstGeom prst="rect">
            <a:avLst/>
          </a:prstGeom>
          <a:ln w="0">
            <a:noFill/>
          </a:ln>
        </p:spPr>
      </p:sp>
      <p:sp>
        <p:nvSpPr>
          <p:cNvPr id="205" name="PlaceHolder 2"/>
          <p:cNvSpPr>
            <a:spLocks noGrp="1"/>
          </p:cNvSpPr>
          <p:nvPr>
            <p:ph type="body"/>
          </p:nvPr>
        </p:nvSpPr>
        <p:spPr>
          <a:xfrm>
            <a:off x="777240" y="4777560"/>
            <a:ext cx="6217560" cy="4525920"/>
          </a:xfrm>
          <a:prstGeom prst="rect">
            <a:avLst/>
          </a:prstGeom>
          <a:noFill/>
          <a:ln w="0">
            <a:noFill/>
          </a:ln>
        </p:spPr>
        <p:txBody>
          <a:bodyPr lIns="0" rIns="0" tIns="0" bIns="0" anchor="t">
            <a:noAutofit/>
          </a:bodyPr>
          <a:p>
            <a:r>
              <a:rPr b="0" lang="en-US" sz="2000" spc="-1" strike="noStrike">
                <a:latin typeface="Arial"/>
              </a:rPr>
              <a:t>Most captcha services provide an alternative audio captcha for those who cannot complete visual captchas. However, hcaptcha believes, and this is a direct quote from their support staff, that “audio options provide virtually no security” and that Google’s reCaptcha disables audio captchas if it believes traffic is suspicious. I have found no evidence that the last part is actually the case, despite many questions across the internet asking how to disable audio captchas.</a:t>
            </a:r>
            <a:endParaRPr b="0" lang="en-US" sz="2000" spc="-1" strike="noStrike">
              <a:latin typeface="Arial"/>
            </a:endParaRPr>
          </a:p>
          <a:p>
            <a:r>
              <a:rPr b="0" lang="en-US" sz="2000" spc="-1" strike="noStrike">
                <a:latin typeface="Arial"/>
              </a:rPr>
              <a:t>This belief that audio captchas are low security is, in my opinion, what lead hCaptcha to choose to do a visual-only captcha. After all it’ll be high security!</a:t>
            </a:r>
            <a:endParaRPr b="0" lang="en-US" sz="2000" spc="-1" strike="noStrike">
              <a:latin typeface="Arial"/>
            </a:endParaRPr>
          </a:p>
        </p:txBody>
      </p:sp>
    </p:spTree>
  </p:cSld>
</p:notes>
</file>

<file path=ppt/notesSlides/notesSlide4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6" name="PlaceHolder 1"/>
          <p:cNvSpPr>
            <a:spLocks noGrp="1"/>
          </p:cNvSpPr>
          <p:nvPr>
            <p:ph type="sldImg"/>
          </p:nvPr>
        </p:nvSpPr>
        <p:spPr>
          <a:xfrm>
            <a:off x="533520" y="764280"/>
            <a:ext cx="6704640" cy="3771360"/>
          </a:xfrm>
          <a:prstGeom prst="rect">
            <a:avLst/>
          </a:prstGeom>
          <a:ln w="0">
            <a:noFill/>
          </a:ln>
        </p:spPr>
      </p:sp>
      <p:sp>
        <p:nvSpPr>
          <p:cNvPr id="207" name="PlaceHolder 2"/>
          <p:cNvSpPr>
            <a:spLocks noGrp="1"/>
          </p:cNvSpPr>
          <p:nvPr>
            <p:ph type="body"/>
          </p:nvPr>
        </p:nvSpPr>
        <p:spPr>
          <a:xfrm>
            <a:off x="777240" y="4777560"/>
            <a:ext cx="6217560" cy="4533480"/>
          </a:xfrm>
          <a:prstGeom prst="rect">
            <a:avLst/>
          </a:prstGeom>
          <a:noFill/>
          <a:ln w="0">
            <a:noFill/>
          </a:ln>
        </p:spPr>
        <p:txBody>
          <a:bodyPr lIns="0" rIns="0" tIns="0" bIns="0" anchor="t">
            <a:noAutofit/>
          </a:bodyPr>
          <a:p>
            <a:r>
              <a:rPr b="0" lang="en-US" sz="2000" spc="-1" strike="noStrike">
                <a:latin typeface="Arial"/>
              </a:rPr>
              <a:t>But somewhere along the way, someone realized they need to make this accessible. I don’t know the mechanism – perhaps someone consulted a lawyer, who reminded them that they were at risk of being sued if the product wasn’t accessible to everyone, not just those who currently have good eyesight and fast reflexes. To their credit, it does appear they implemented the accessible workflow at the end of the engineering process, but before launch.</a:t>
            </a:r>
            <a:endParaRPr b="0" lang="en-US" sz="2000" spc="-1" strike="noStrike">
              <a:latin typeface="Arial"/>
            </a:endParaRPr>
          </a:p>
          <a:p>
            <a:r>
              <a:rPr b="0" lang="en-US" sz="2000" spc="-1" strike="noStrike">
                <a:latin typeface="Arial"/>
              </a:rPr>
              <a:t>However, discovering the accessibility requirement would have been a good time to step back and reconsider “no audio captchas”. Instead, they came up with the strange “accessible” workflow we walked through earlier.</a:t>
            </a:r>
            <a:endParaRPr b="0" lang="en-US" sz="2000" spc="-1" strike="noStrike">
              <a:latin typeface="Arial"/>
            </a:endParaRPr>
          </a:p>
          <a:p>
            <a:r>
              <a:rPr b="0" lang="en-US" sz="2000" spc="-1" strike="noStrike">
                <a:latin typeface="Arial"/>
              </a:rPr>
              <a:t>So what’s next for hCaptcha? Clearly this tacked-on accessibility workflow didn’t work.</a:t>
            </a:r>
            <a:endParaRPr b="0" lang="en-US" sz="2000" spc="-1" strike="noStrike">
              <a:latin typeface="Arial"/>
            </a:endParaRPr>
          </a:p>
        </p:txBody>
      </p:sp>
    </p:spTree>
  </p:cSld>
</p:notes>
</file>

<file path=ppt/notesSlides/notesSlide4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8" name="PlaceHolder 1"/>
          <p:cNvSpPr>
            <a:spLocks noGrp="1"/>
          </p:cNvSpPr>
          <p:nvPr>
            <p:ph type="sldImg"/>
          </p:nvPr>
        </p:nvSpPr>
        <p:spPr>
          <a:xfrm>
            <a:off x="533520" y="764280"/>
            <a:ext cx="6704640" cy="3771360"/>
          </a:xfrm>
          <a:prstGeom prst="rect">
            <a:avLst/>
          </a:prstGeom>
          <a:ln w="0">
            <a:noFill/>
          </a:ln>
        </p:spPr>
      </p:sp>
      <p:sp>
        <p:nvSpPr>
          <p:cNvPr id="209" name="PlaceHolder 2"/>
          <p:cNvSpPr>
            <a:spLocks noGrp="1"/>
          </p:cNvSpPr>
          <p:nvPr>
            <p:ph type="body"/>
          </p:nvPr>
        </p:nvSpPr>
        <p:spPr>
          <a:xfrm>
            <a:off x="777240" y="4777560"/>
            <a:ext cx="6217560" cy="4525920"/>
          </a:xfrm>
          <a:prstGeom prst="rect">
            <a:avLst/>
          </a:prstGeom>
          <a:noFill/>
          <a:ln w="0">
            <a:noFill/>
          </a:ln>
        </p:spPr>
        <p:txBody>
          <a:bodyPr lIns="0" rIns="0" tIns="0" bIns="0" anchor="t">
            <a:noAutofit/>
          </a:bodyPr>
          <a:p>
            <a:r>
              <a:rPr b="0" lang="en-US" sz="2000" spc="-1" strike="noStrike">
                <a:latin typeface="Arial"/>
              </a:rPr>
              <a:t>Outside of the current state, hCaptcha says they’re moving a a new </a:t>
            </a:r>
            <a:r>
              <a:rPr b="0" lang="en-US" sz="2000" spc="-1" strike="noStrike">
                <a:latin typeface="Arial"/>
                <a:hlinkClick r:id="rId1"/>
              </a:rPr>
              <a:t>“text-based” challenge system</a:t>
            </a:r>
            <a:r>
              <a:rPr b="0" lang="en-US" sz="2000" spc="-1" strike="noStrike">
                <a:latin typeface="Arial"/>
              </a:rPr>
              <a:t>. This has users answer questions like this one – “What object can tell time” and makes determinations based on that. This has language and cultural challenges, but if done well is good for certain populations with disabilities – it’s one of the few, if not the only captcha that would be accessible to those with disabilities deafblind – but could be bad for others, for example, those who are cognitively impaired)</a:t>
            </a:r>
            <a:endParaRPr b="0" lang="en-US" sz="2000" spc="-1" strike="noStrike">
              <a:latin typeface="Arial"/>
            </a:endParaRPr>
          </a:p>
        </p:txBody>
      </p:sp>
    </p:spTree>
  </p:cSld>
</p:notes>
</file>

<file path=ppt/notesSlides/notesSlide4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0" name="PlaceHolder 1"/>
          <p:cNvSpPr>
            <a:spLocks noGrp="1"/>
          </p:cNvSpPr>
          <p:nvPr>
            <p:ph type="sldImg"/>
          </p:nvPr>
        </p:nvSpPr>
        <p:spPr>
          <a:xfrm>
            <a:off x="533520" y="764280"/>
            <a:ext cx="6704640" cy="3771360"/>
          </a:xfrm>
          <a:prstGeom prst="rect">
            <a:avLst/>
          </a:prstGeom>
          <a:ln w="0">
            <a:noFill/>
          </a:ln>
        </p:spPr>
      </p:sp>
      <p:sp>
        <p:nvSpPr>
          <p:cNvPr id="211" name="PlaceHolder 2"/>
          <p:cNvSpPr>
            <a:spLocks noGrp="1"/>
          </p:cNvSpPr>
          <p:nvPr>
            <p:ph type="body"/>
          </p:nvPr>
        </p:nvSpPr>
        <p:spPr>
          <a:xfrm>
            <a:off x="777240" y="4777560"/>
            <a:ext cx="6217560" cy="4525920"/>
          </a:xfrm>
          <a:prstGeom prst="rect">
            <a:avLst/>
          </a:prstGeom>
          <a:noFill/>
          <a:ln w="0">
            <a:noFill/>
          </a:ln>
        </p:spPr>
        <p:txBody>
          <a:bodyPr lIns="0" rIns="0" tIns="0" bIns="0" anchor="t">
            <a:noAutofit/>
          </a:bodyPr>
          <a:p>
            <a:r>
              <a:rPr b="0" lang="en-US" sz="2000" spc="-1" strike="noStrike">
                <a:latin typeface="Arial"/>
              </a:rPr>
              <a:t>They’ve also talked about fixing the privacy side of this by using a browser extension called privacy pass, which gives cryptographically blind tokens for captcha bypasses. This already works for the visual, timed workflow, but not (as far as I can tell) the accessible one. They’ve been telling me this capability is coming since April 2020, so I’ll believe it when I see it.</a:t>
            </a:r>
            <a:endParaRPr b="0" lang="en-US" sz="2000" spc="-1" strike="noStrike">
              <a:latin typeface="Arial"/>
            </a:endParaRPr>
          </a:p>
        </p:txBody>
      </p:sp>
    </p:spTree>
  </p:cSld>
</p:notes>
</file>

<file path=ppt/notesSlides/notesSlide4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2" name="PlaceHolder 1"/>
          <p:cNvSpPr>
            <a:spLocks noGrp="1"/>
          </p:cNvSpPr>
          <p:nvPr>
            <p:ph type="sldImg"/>
          </p:nvPr>
        </p:nvSpPr>
        <p:spPr>
          <a:xfrm>
            <a:off x="533520" y="764280"/>
            <a:ext cx="6704640" cy="3771360"/>
          </a:xfrm>
          <a:prstGeom prst="rect">
            <a:avLst/>
          </a:prstGeom>
          <a:ln w="0">
            <a:noFill/>
          </a:ln>
        </p:spPr>
      </p:sp>
      <p:sp>
        <p:nvSpPr>
          <p:cNvPr id="213" name="PlaceHolder 2"/>
          <p:cNvSpPr>
            <a:spLocks noGrp="1"/>
          </p:cNvSpPr>
          <p:nvPr>
            <p:ph type="body"/>
          </p:nvPr>
        </p:nvSpPr>
        <p:spPr>
          <a:xfrm>
            <a:off x="777240" y="4777560"/>
            <a:ext cx="6217560" cy="4525920"/>
          </a:xfrm>
          <a:prstGeom prst="rect">
            <a:avLst/>
          </a:prstGeom>
          <a:noFill/>
          <a:ln w="0">
            <a:noFill/>
          </a:ln>
        </p:spPr>
        <p:txBody>
          <a:bodyPr lIns="0" rIns="0" tIns="0" bIns="0" anchor="t">
            <a:noAutofit/>
          </a:bodyPr>
          <a:p>
            <a:r>
              <a:rPr b="0" lang="en-US" sz="2000" spc="-1" strike="noStrike">
                <a:latin typeface="Arial"/>
              </a:rPr>
              <a:t>In my opinion though, they’re fundamentally stuck. Unlike other players, their business model relies on them getting paid to label data. </a:t>
            </a:r>
            <a:endParaRPr b="0" lang="en-US" sz="2000" spc="-1" strike="noStrike">
              <a:latin typeface="Arial"/>
            </a:endParaRPr>
          </a:p>
          <a:p>
            <a:r>
              <a:rPr b="0" lang="en-US" sz="2000" spc="-1" strike="noStrike">
                <a:latin typeface="Arial"/>
              </a:rPr>
              <a:t>Their product requires users to label data, so they have to have a challenge for users to label data</a:t>
            </a:r>
            <a:endParaRPr b="0" lang="en-US" sz="2000" spc="-1" strike="noStrike">
              <a:latin typeface="Arial"/>
            </a:endParaRPr>
          </a:p>
          <a:p>
            <a:r>
              <a:rPr b="0" lang="en-US" sz="2000" spc="-1" strike="noStrike">
                <a:latin typeface="Arial"/>
              </a:rPr>
              <a:t>They know they can’t use the solution I’ve just talked about, so they’ve shut it down. And yet, they can’t seem to get the new text-based captcha they announced in March 2021 out and running.</a:t>
            </a:r>
            <a:endParaRPr b="0" lang="en-US" sz="2000" spc="-1" strike="noStrike">
              <a:latin typeface="Arial"/>
            </a:endParaRPr>
          </a:p>
        </p:txBody>
      </p:sp>
    </p:spTree>
  </p:cSld>
</p:notes>
</file>

<file path=ppt/notesSlides/notesSlide4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4" name="PlaceHolder 1"/>
          <p:cNvSpPr>
            <a:spLocks noGrp="1"/>
          </p:cNvSpPr>
          <p:nvPr>
            <p:ph type="sldImg"/>
          </p:nvPr>
        </p:nvSpPr>
        <p:spPr>
          <a:xfrm>
            <a:off x="533520" y="764280"/>
            <a:ext cx="6704640" cy="3771360"/>
          </a:xfrm>
          <a:prstGeom prst="rect">
            <a:avLst/>
          </a:prstGeom>
          <a:ln w="0">
            <a:noFill/>
          </a:ln>
        </p:spPr>
      </p:sp>
      <p:sp>
        <p:nvSpPr>
          <p:cNvPr id="215" name="PlaceHolder 2"/>
          <p:cNvSpPr>
            <a:spLocks noGrp="1"/>
          </p:cNvSpPr>
          <p:nvPr>
            <p:ph type="body"/>
          </p:nvPr>
        </p:nvSpPr>
        <p:spPr>
          <a:xfrm>
            <a:off x="685800" y="4777560"/>
            <a:ext cx="6217560" cy="6233400"/>
          </a:xfrm>
          <a:prstGeom prst="rect">
            <a:avLst/>
          </a:prstGeom>
          <a:noFill/>
          <a:ln w="0">
            <a:noFill/>
          </a:ln>
        </p:spPr>
        <p:txBody>
          <a:bodyPr lIns="0" rIns="0" tIns="0" bIns="0" anchor="t">
            <a:noAutofit/>
          </a:bodyPr>
          <a:p>
            <a:r>
              <a:rPr b="0" lang="en-US" sz="2000" spc="-1" strike="noStrike">
                <a:latin typeface="Arial"/>
              </a:rPr>
              <a:t>So hCaptcha is stuck. What about others? We’re starting to see a decoupling of automation detection from these AI hard problems to other methods of differentiating human from automation. Should we continue using AI-Hard, Human-easy problems? What do we do when these are exhausted? Are there other, more effective ways to handle automation on the internet? And how will any future solution interact with accessibility?</a:t>
            </a:r>
            <a:endParaRPr b="0" lang="en-US" sz="2000" spc="-1" strike="noStrike">
              <a:latin typeface="Arial"/>
            </a:endParaRPr>
          </a:p>
        </p:txBody>
      </p:sp>
    </p:spTree>
  </p:cSld>
</p:notes>
</file>

<file path=ppt/notesSlides/notesSlide4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6" name="PlaceHolder 1"/>
          <p:cNvSpPr>
            <a:spLocks noGrp="1"/>
          </p:cNvSpPr>
          <p:nvPr>
            <p:ph type="sldImg"/>
          </p:nvPr>
        </p:nvSpPr>
        <p:spPr>
          <a:xfrm>
            <a:off x="533520" y="764280"/>
            <a:ext cx="6704640" cy="3771360"/>
          </a:xfrm>
          <a:prstGeom prst="rect">
            <a:avLst/>
          </a:prstGeom>
          <a:ln w="0">
            <a:noFill/>
          </a:ln>
        </p:spPr>
      </p:sp>
      <p:sp>
        <p:nvSpPr>
          <p:cNvPr id="217" name="PlaceHolder 2"/>
          <p:cNvSpPr>
            <a:spLocks noGrp="1"/>
          </p:cNvSpPr>
          <p:nvPr>
            <p:ph type="body"/>
          </p:nvPr>
        </p:nvSpPr>
        <p:spPr>
          <a:xfrm>
            <a:off x="777240" y="4777560"/>
            <a:ext cx="6217560" cy="5383440"/>
          </a:xfrm>
          <a:prstGeom prst="rect">
            <a:avLst/>
          </a:prstGeom>
          <a:noFill/>
          <a:ln w="0">
            <a:noFill/>
          </a:ln>
        </p:spPr>
        <p:txBody>
          <a:bodyPr lIns="0" rIns="0" tIns="0" bIns="0" anchor="t">
            <a:noAutofit/>
          </a:bodyPr>
          <a:p>
            <a:r>
              <a:rPr b="0" lang="en-US" sz="2000" spc="-1" strike="noStrike">
                <a:latin typeface="Arial"/>
              </a:rPr>
              <a:t>As I wrap up and we all head off towards lunch, what do I want you thinking about? Three things:</a:t>
            </a:r>
            <a:endParaRPr b="0" lang="en-US" sz="2000" spc="-1" strike="noStrike">
              <a:latin typeface="Arial"/>
            </a:endParaRPr>
          </a:p>
          <a:p>
            <a:r>
              <a:rPr b="0" lang="en-US" sz="2000" spc="-1" strike="noStrike">
                <a:latin typeface="Arial"/>
              </a:rPr>
              <a:t>When doing design, make sure you’re considering all users and requirements. Tacking on accessibility at the end of the engineering process is what caused it to fail so spectacularly here.</a:t>
            </a:r>
            <a:endParaRPr b="0" lang="en-US" sz="2000" spc="-1" strike="noStrike">
              <a:latin typeface="Arial"/>
            </a:endParaRPr>
          </a:p>
          <a:p>
            <a:r>
              <a:rPr b="0" lang="en-US" sz="2000" spc="-1" strike="noStrike">
                <a:latin typeface="Arial"/>
              </a:rPr>
              <a:t>Be aware of what happens at the margins. I spoke a lot about “Human-easy” problems – but for whom are those problems easy? Is it really ALL humans? Every design decision is a trade off, even the ones you think aren’t. A fancy searchable dropdown might be inaccessible to a screenreader user. So for every decision you make, consider who is at the margins and how that decision effects them.</a:t>
            </a:r>
            <a:endParaRPr b="0" lang="en-US" sz="2000" spc="-1" strike="noStrike">
              <a:latin typeface="Arial"/>
            </a:endParaRPr>
          </a:p>
          <a:p>
            <a:r>
              <a:rPr b="0" lang="en-US" sz="2000" spc="-1" strike="noStrike">
                <a:latin typeface="Arial"/>
                <a:ea typeface="Noto Sans CJK SC"/>
              </a:rPr>
              <a:t>Design for a mainstream that works for everyone. When it comes to accessibility, and trying to create and maintain parallel workflows or products is a truly excellent way to end up breaking your entire system. In accessibility, s</a:t>
            </a:r>
            <a:r>
              <a:rPr b="0" lang="en-US" sz="2000" spc="-1" strike="noStrike">
                <a:latin typeface="Arial"/>
              </a:rPr>
              <a:t>eparate is never equal</a:t>
            </a:r>
            <a:endParaRPr b="0" lang="en-US" sz="2000" spc="-1" strike="noStrike">
              <a:latin typeface="Arial"/>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0" name="PlaceHolder 1"/>
          <p:cNvSpPr>
            <a:spLocks noGrp="1"/>
          </p:cNvSpPr>
          <p:nvPr>
            <p:ph type="sldImg"/>
          </p:nvPr>
        </p:nvSpPr>
        <p:spPr>
          <a:xfrm>
            <a:off x="533520" y="764280"/>
            <a:ext cx="6704640" cy="3771360"/>
          </a:xfrm>
          <a:prstGeom prst="rect">
            <a:avLst/>
          </a:prstGeom>
          <a:ln w="0">
            <a:noFill/>
          </a:ln>
        </p:spPr>
      </p:sp>
      <p:sp>
        <p:nvSpPr>
          <p:cNvPr id="131" name="PlaceHolder 2"/>
          <p:cNvSpPr>
            <a:spLocks noGrp="1"/>
          </p:cNvSpPr>
          <p:nvPr>
            <p:ph type="body"/>
          </p:nvPr>
        </p:nvSpPr>
        <p:spPr>
          <a:xfrm>
            <a:off x="777240" y="4777560"/>
            <a:ext cx="6217560" cy="4525920"/>
          </a:xfrm>
          <a:prstGeom prst="rect">
            <a:avLst/>
          </a:prstGeom>
          <a:noFill/>
          <a:ln w="0">
            <a:noFill/>
          </a:ln>
        </p:spPr>
        <p:txBody>
          <a:bodyPr lIns="0" rIns="0" tIns="0" bIns="0" anchor="t">
            <a:noAutofit/>
          </a:bodyPr>
          <a:p>
            <a:r>
              <a:rPr b="0" lang="en-US" sz="2000" spc="-1" strike="noStrike">
                <a:latin typeface="Arial"/>
              </a:rPr>
              <a:t>Next up, a puff-and-sip is used by someone who typically is quadrapalegic and has no fine motor control. It can be used to replace a keyboard and mouse.</a:t>
            </a:r>
            <a:endParaRPr b="0" lang="en-US" sz="2000" spc="-1" strike="noStrike">
              <a:latin typeface="Arial"/>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2" name="PlaceHolder 1"/>
          <p:cNvSpPr>
            <a:spLocks noGrp="1"/>
          </p:cNvSpPr>
          <p:nvPr>
            <p:ph type="sldImg"/>
          </p:nvPr>
        </p:nvSpPr>
        <p:spPr>
          <a:xfrm>
            <a:off x="533520" y="764280"/>
            <a:ext cx="6704640" cy="3771360"/>
          </a:xfrm>
          <a:prstGeom prst="rect">
            <a:avLst/>
          </a:prstGeom>
          <a:ln w="0">
            <a:noFill/>
          </a:ln>
        </p:spPr>
      </p:sp>
      <p:sp>
        <p:nvSpPr>
          <p:cNvPr id="133" name="PlaceHolder 2"/>
          <p:cNvSpPr>
            <a:spLocks noGrp="1"/>
          </p:cNvSpPr>
          <p:nvPr>
            <p:ph type="body"/>
          </p:nvPr>
        </p:nvSpPr>
        <p:spPr>
          <a:xfrm>
            <a:off x="777240" y="4777560"/>
            <a:ext cx="6217560" cy="4525920"/>
          </a:xfrm>
          <a:prstGeom prst="rect">
            <a:avLst/>
          </a:prstGeom>
          <a:noFill/>
          <a:ln w="0">
            <a:noFill/>
          </a:ln>
        </p:spPr>
        <p:txBody>
          <a:bodyPr lIns="0" rIns="0" tIns="0" bIns="0" anchor="t">
            <a:noAutofit/>
          </a:bodyPr>
          <a:p>
            <a:r>
              <a:rPr b="0" lang="en-US" sz="2000" spc="-1" strike="noStrike">
                <a:latin typeface="Arial"/>
              </a:rPr>
              <a:t>Next up, a screenreader. which is software used by people who are print-disabled (typically blind, visually impaired or severely dyslexic). It outputs on-screen text as speech and allows users to navigate with just the keyboard, if they choose to do so.</a:t>
            </a:r>
            <a:endParaRPr b="0" lang="en-US" sz="2000" spc="-1" strike="noStrike">
              <a:latin typeface="Arial"/>
            </a:endParaRPr>
          </a:p>
          <a:p>
            <a:r>
              <a:rPr b="0" lang="en-US" sz="2000" spc="-1" strike="noStrike">
                <a:latin typeface="Arial"/>
              </a:rPr>
              <a:t>Before we go any further, I want to show you just how different using an assistive technology can be. I’m about to play for you a recording of someone using a screen reader. I’ll first play it without video, then with the video.</a:t>
            </a:r>
            <a:endParaRPr b="0" lang="en-US" sz="2000" spc="-1" strike="noStrike">
              <a:latin typeface="Arial"/>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4" name="PlaceHolder 1"/>
          <p:cNvSpPr>
            <a:spLocks noGrp="1"/>
          </p:cNvSpPr>
          <p:nvPr>
            <p:ph type="sldImg"/>
          </p:nvPr>
        </p:nvSpPr>
        <p:spPr>
          <a:xfrm>
            <a:off x="533520" y="764280"/>
            <a:ext cx="6704640" cy="3771360"/>
          </a:xfrm>
          <a:prstGeom prst="rect">
            <a:avLst/>
          </a:prstGeom>
          <a:ln w="0">
            <a:noFill/>
          </a:ln>
        </p:spPr>
      </p:sp>
      <p:sp>
        <p:nvSpPr>
          <p:cNvPr id="135" name="PlaceHolder 2"/>
          <p:cNvSpPr>
            <a:spLocks noGrp="1"/>
          </p:cNvSpPr>
          <p:nvPr>
            <p:ph type="body"/>
          </p:nvPr>
        </p:nvSpPr>
        <p:spPr>
          <a:xfrm>
            <a:off x="777240" y="4777560"/>
            <a:ext cx="6217560" cy="6288840"/>
          </a:xfrm>
          <a:prstGeom prst="rect">
            <a:avLst/>
          </a:prstGeom>
          <a:noFill/>
          <a:ln w="0">
            <a:noFill/>
          </a:ln>
        </p:spPr>
        <p:txBody>
          <a:bodyPr lIns="0" rIns="0" tIns="0" bIns="0" anchor="t">
            <a:noAutofit/>
          </a:bodyPr>
          <a:p>
            <a:r>
              <a:rPr b="0" lang="en-US" sz="2000" spc="-1" strike="noStrike">
                <a:latin typeface="Arial"/>
              </a:rPr>
              <a:t>Here’s what using NVDA is like – first without the video.</a:t>
            </a:r>
            <a:endParaRPr b="0" lang="en-US" sz="2000" spc="-1" strike="noStrike">
              <a:latin typeface="Arial"/>
            </a:endParaRPr>
          </a:p>
          <a:p>
            <a:endParaRPr b="0" lang="en-US" sz="2000" spc="-1" strike="noStrike">
              <a:latin typeface="Arial"/>
            </a:endParaRPr>
          </a:p>
          <a:p>
            <a:r>
              <a:rPr b="0" lang="en-US" sz="2000" spc="-1" strike="noStrike">
                <a:latin typeface="Arial"/>
              </a:rPr>
              <a:t>This slide shows a recording of a screen reader user. This recording displays no video, but a version of this video later in the talk will. Transcript of video audio follows.</a:t>
            </a:r>
            <a:endParaRPr b="0" lang="en-US" sz="2000" spc="-1" strike="noStrike">
              <a:latin typeface="Arial"/>
            </a:endParaRPr>
          </a:p>
          <a:p>
            <a:endParaRPr b="0" lang="en-US" sz="2000" spc="-1" strike="noStrike">
              <a:latin typeface="Arial"/>
            </a:endParaRPr>
          </a:p>
          <a:p>
            <a:r>
              <a:rPr b="0" lang="en-US" sz="2000" spc="-1" strike="noStrike">
                <a:latin typeface="Arial"/>
              </a:rPr>
              <a:t>google dash google chrome google document</a:t>
            </a:r>
            <a:endParaRPr b="0" lang="en-US" sz="2000" spc="-1" strike="noStrike">
              <a:latin typeface="Arial"/>
            </a:endParaRPr>
          </a:p>
          <a:p>
            <a:r>
              <a:rPr b="0" lang="en-US" sz="2000" spc="-1" strike="noStrike">
                <a:latin typeface="Arial"/>
              </a:rPr>
              <a:t>search landmark</a:t>
            </a:r>
            <a:endParaRPr b="0" lang="en-US" sz="2000" spc="-1" strike="noStrike">
              <a:latin typeface="Arial"/>
            </a:endParaRPr>
          </a:p>
          <a:p>
            <a:r>
              <a:rPr b="0" lang="en-US" sz="2000" spc="-1" strike="noStrike">
                <a:latin typeface="Arial"/>
              </a:rPr>
              <a:t>search combobox has autocomplete</a:t>
            </a:r>
            <a:endParaRPr b="0" lang="en-US" sz="2000" spc="-1" strike="noStrike">
              <a:latin typeface="Arial"/>
            </a:endParaRPr>
          </a:p>
          <a:p>
            <a:r>
              <a:rPr b="0" lang="en-US" sz="2000" spc="-1" strike="noStrike">
                <a:latin typeface="Arial"/>
              </a:rPr>
              <a:t>editable search blank</a:t>
            </a:r>
            <a:endParaRPr b="0" lang="en-US" sz="2000" spc="-1" strike="noStrike">
              <a:latin typeface="Arial"/>
            </a:endParaRPr>
          </a:p>
          <a:p>
            <a:r>
              <a:rPr b="0" lang="en-US" sz="2000" spc="-1" strike="noStrike">
                <a:latin typeface="Arial"/>
              </a:rPr>
              <a:t>hcaptcha</a:t>
            </a:r>
            <a:endParaRPr b="0" lang="en-US" sz="2000" spc="-1" strike="noStrike">
              <a:latin typeface="Arial"/>
            </a:endParaRPr>
          </a:p>
          <a:p>
            <a:r>
              <a:rPr b="0" lang="en-US" sz="2000" spc="-1" strike="noStrike">
                <a:latin typeface="Arial"/>
              </a:rPr>
              <a:t>accessibility</a:t>
            </a:r>
            <a:endParaRPr b="0" lang="en-US" sz="2000" spc="-1" strike="noStrike">
              <a:latin typeface="Arial"/>
            </a:endParaRPr>
          </a:p>
          <a:p>
            <a:r>
              <a:rPr b="0" lang="en-US" sz="2000" spc="-1" strike="noStrike">
                <a:latin typeface="Arial"/>
              </a:rPr>
              <a:t>[beep] hcaptcha accessibility dash google search document</a:t>
            </a:r>
            <a:endParaRPr b="0" lang="en-US" sz="2000" spc="-1" strike="noStrike">
              <a:latin typeface="Arial"/>
            </a:endParaRPr>
          </a:p>
          <a:p>
            <a:r>
              <a:rPr b="0" lang="en-US" sz="2000" spc="-1" strike="noStrike">
                <a:latin typeface="Arial"/>
              </a:rPr>
              <a:t>heading level one accessibility links</a:t>
            </a:r>
            <a:endParaRPr b="0" lang="en-US" sz="2000" spc="-1" strike="noStrike">
              <a:latin typeface="Arial"/>
            </a:endParaRPr>
          </a:p>
          <a:p>
            <a:r>
              <a:rPr b="0" lang="en-US" sz="2000" spc="-1" strike="noStrike">
                <a:latin typeface="Arial"/>
              </a:rPr>
              <a:t>link skip to main content</a:t>
            </a:r>
            <a:endParaRPr b="0" lang="en-US" sz="2000" spc="-1" strike="noStrike">
              <a:latin typeface="Arial"/>
            </a:endParaRPr>
          </a:p>
          <a:p>
            <a:r>
              <a:rPr b="0" lang="en-US" sz="2000" spc="-1" strike="noStrike">
                <a:latin typeface="Arial"/>
              </a:rPr>
              <a:t>main landmark clickable accessibility dash hcaptcha heading level three https colon slash slash www dot hcaptcha dot com ac-</a:t>
            </a:r>
            <a:endParaRPr b="0" lang="en-US" sz="2000" spc="-1" strike="noStrike">
              <a:latin typeface="Arial"/>
            </a:endParaRPr>
          </a:p>
          <a:p>
            <a:r>
              <a:rPr b="0" lang="en-US" sz="2000" spc="-1" strike="noStrike">
                <a:latin typeface="Arial"/>
              </a:rPr>
              <a:t>document busy blank</a:t>
            </a:r>
            <a:endParaRPr b="0" lang="en-US" sz="2000" spc="-1" strike="noStrike">
              <a:latin typeface="Arial"/>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6" name="PlaceHolder 1"/>
          <p:cNvSpPr>
            <a:spLocks noGrp="1"/>
          </p:cNvSpPr>
          <p:nvPr>
            <p:ph type="sldImg"/>
          </p:nvPr>
        </p:nvSpPr>
        <p:spPr>
          <a:xfrm>
            <a:off x="533520" y="764280"/>
            <a:ext cx="6704640" cy="3771360"/>
          </a:xfrm>
          <a:prstGeom prst="rect">
            <a:avLst/>
          </a:prstGeom>
          <a:ln w="0">
            <a:noFill/>
          </a:ln>
        </p:spPr>
      </p:sp>
      <p:sp>
        <p:nvSpPr>
          <p:cNvPr id="137" name="PlaceHolder 2"/>
          <p:cNvSpPr>
            <a:spLocks noGrp="1"/>
          </p:cNvSpPr>
          <p:nvPr>
            <p:ph type="body"/>
          </p:nvPr>
        </p:nvSpPr>
        <p:spPr>
          <a:xfrm>
            <a:off x="777240" y="4777560"/>
            <a:ext cx="6217560" cy="4525920"/>
          </a:xfrm>
          <a:prstGeom prst="rect">
            <a:avLst/>
          </a:prstGeom>
          <a:noFill/>
          <a:ln w="0">
            <a:noFill/>
          </a:ln>
        </p:spPr>
        <p:txBody>
          <a:bodyPr lIns="0" rIns="0" tIns="0" bIns="0" anchor="t">
            <a:noAutofit/>
          </a:bodyPr>
          <a:p>
            <a:r>
              <a:rPr b="0" lang="en-US" sz="2000" spc="-1" strike="noStrike">
                <a:latin typeface="Arial"/>
              </a:rPr>
              <a:t>Before I play it with the video – anyone think they know what the user was doing there? Show of hands.</a:t>
            </a:r>
            <a:endParaRPr b="0" lang="en-US" sz="2000" spc="-1" strike="noStrike">
              <a:latin typeface="Arial"/>
            </a:endParaRPr>
          </a:p>
          <a:p>
            <a:endParaRPr b="0" lang="en-US" sz="2000" spc="-1" strike="noStrike">
              <a:latin typeface="Arial"/>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8" name="PlaceHolder 1"/>
          <p:cNvSpPr>
            <a:spLocks noGrp="1"/>
          </p:cNvSpPr>
          <p:nvPr>
            <p:ph type="sldImg"/>
          </p:nvPr>
        </p:nvSpPr>
        <p:spPr>
          <a:xfrm>
            <a:off x="533520" y="764280"/>
            <a:ext cx="6704640" cy="3771360"/>
          </a:xfrm>
          <a:prstGeom prst="rect">
            <a:avLst/>
          </a:prstGeom>
          <a:ln w="0">
            <a:noFill/>
          </a:ln>
        </p:spPr>
      </p:sp>
      <p:sp>
        <p:nvSpPr>
          <p:cNvPr id="139" name="PlaceHolder 2"/>
          <p:cNvSpPr>
            <a:spLocks noGrp="1"/>
          </p:cNvSpPr>
          <p:nvPr>
            <p:ph type="body"/>
          </p:nvPr>
        </p:nvSpPr>
        <p:spPr>
          <a:xfrm>
            <a:off x="777240" y="4777560"/>
            <a:ext cx="6217560" cy="18132840"/>
          </a:xfrm>
          <a:prstGeom prst="rect">
            <a:avLst/>
          </a:prstGeom>
          <a:noFill/>
          <a:ln w="0">
            <a:noFill/>
          </a:ln>
        </p:spPr>
        <p:txBody>
          <a:bodyPr lIns="0" rIns="0" tIns="0" bIns="0" anchor="t">
            <a:noAutofit/>
          </a:bodyPr>
          <a:p>
            <a:r>
              <a:rPr b="0" lang="en-US" sz="2000" spc="-1" strike="noStrike">
                <a:latin typeface="Arial"/>
              </a:rPr>
              <a:t>Show of hands – of those of you who thought you knew what the user was doing, how many were right?</a:t>
            </a:r>
            <a:endParaRPr b="0" lang="en-US" sz="2000" spc="-1" strike="noStrike">
              <a:latin typeface="Arial"/>
            </a:endParaRPr>
          </a:p>
          <a:p>
            <a:r>
              <a:rPr b="0" lang="en-US" sz="2000" spc="-1" strike="noStrike">
                <a:latin typeface="Arial"/>
                <a:ea typeface="Noto Sans CJK SC"/>
              </a:rPr>
              <a:t>I want to emphasize that I have shown only a very small selection of the assistive technology available and many more options exist. These alternative methods have various advantages and disadvantages. For example, a screen reader is very hard to use to skim text, but typing input is fast. In contrast a puff-and-sip may allow someone to skim quickly, but might be very slow to type.</a:t>
            </a:r>
            <a:endParaRPr b="0" lang="en-US" sz="2000" spc="-1" strike="noStrike">
              <a:latin typeface="Arial"/>
            </a:endParaRPr>
          </a:p>
          <a:p>
            <a:r>
              <a:rPr b="0" lang="en-US" sz="2000" spc="-1" strike="noStrike">
                <a:latin typeface="Arial"/>
                <a:ea typeface="Noto Sans CJK SC"/>
              </a:rPr>
              <a:t> </a:t>
            </a:r>
            <a:r>
              <a:rPr b="0" lang="en-US" sz="2000" spc="-1" strike="noStrike">
                <a:latin typeface="Arial"/>
                <a:ea typeface="Noto Sans CJK SC"/>
              </a:rPr>
              <a:t>Assistive technology is really tuned to a disability and to a person, so it is as variable as disability. Which is to say – extremely.</a:t>
            </a:r>
            <a:r>
              <a:rPr b="0" lang="en-US" sz="2000" spc="-1" strike="noStrike">
                <a:latin typeface="Arial"/>
              </a:rPr>
              <a:t> Two people with the same disability may use entirely different AT because that’s just what works for them.</a:t>
            </a:r>
            <a:endParaRPr b="0" lang="en-US" sz="2000" spc="-1" strike="noStrike">
              <a:latin typeface="Arial"/>
            </a:endParaRPr>
          </a:p>
          <a:p>
            <a:endParaRPr b="0" lang="en-US" sz="2000" spc="-1" strike="noStrike">
              <a:latin typeface="Arial"/>
            </a:endParaRPr>
          </a:p>
          <a:p>
            <a:r>
              <a:rPr b="0" lang="en-US" sz="2000" spc="-1" strike="noStrike">
                <a:latin typeface="Arial"/>
              </a:rPr>
              <a:t>This slide shows a recording of a screen reader user using google to search for "hcaptcha accessibility" and then selecting the first result, the hcaptcha help page on accessibility. Transcript and description follow, description items are prefixed with "description:" while audio transcript is prefixed with "audio:".</a:t>
            </a:r>
            <a:endParaRPr b="0" lang="en-US" sz="2000" spc="-1" strike="noStrike">
              <a:latin typeface="Arial"/>
            </a:endParaRPr>
          </a:p>
          <a:p>
            <a:endParaRPr b="0" lang="en-US" sz="2000" spc="-1" strike="noStrike">
              <a:latin typeface="Arial"/>
            </a:endParaRPr>
          </a:p>
          <a:p>
            <a:r>
              <a:rPr b="0" lang="en-US" sz="2000" spc="-1" strike="noStrike">
                <a:latin typeface="Arial"/>
              </a:rPr>
              <a:t>audio: google dash google chrome google document</a:t>
            </a:r>
            <a:endParaRPr b="0" lang="en-US" sz="2000" spc="-1" strike="noStrike">
              <a:latin typeface="Arial"/>
            </a:endParaRPr>
          </a:p>
          <a:p>
            <a:r>
              <a:rPr b="0" lang="en-US" sz="2000" spc="-1" strike="noStrike">
                <a:latin typeface="Arial"/>
              </a:rPr>
              <a:t>description: the google.com homepage is seen. A blue box surrounds the search box.</a:t>
            </a:r>
            <a:endParaRPr b="0" lang="en-US" sz="2000" spc="-1" strike="noStrike">
              <a:latin typeface="Arial"/>
            </a:endParaRPr>
          </a:p>
          <a:p>
            <a:r>
              <a:rPr b="0" lang="en-US" sz="2000" spc="-1" strike="noStrike">
                <a:latin typeface="Arial"/>
              </a:rPr>
              <a:t>audio: search landmark</a:t>
            </a:r>
            <a:endParaRPr b="0" lang="en-US" sz="2000" spc="-1" strike="noStrike">
              <a:latin typeface="Arial"/>
            </a:endParaRPr>
          </a:p>
          <a:p>
            <a:r>
              <a:rPr b="0" lang="en-US" sz="2000" spc="-1" strike="noStrike">
                <a:latin typeface="Arial"/>
              </a:rPr>
              <a:t>audio: search combobox has autocomplete</a:t>
            </a:r>
            <a:endParaRPr b="0" lang="en-US" sz="2000" spc="-1" strike="noStrike">
              <a:latin typeface="Arial"/>
            </a:endParaRPr>
          </a:p>
          <a:p>
            <a:r>
              <a:rPr b="0" lang="en-US" sz="2000" spc="-1" strike="noStrike">
                <a:latin typeface="Arial"/>
              </a:rPr>
              <a:t>audio: editable search blank</a:t>
            </a:r>
            <a:endParaRPr b="0" lang="en-US" sz="2000" spc="-1" strike="noStrike">
              <a:latin typeface="Arial"/>
            </a:endParaRPr>
          </a:p>
          <a:p>
            <a:r>
              <a:rPr b="0" lang="en-US" sz="2000" spc="-1" strike="noStrike">
                <a:latin typeface="Arial"/>
              </a:rPr>
              <a:t>description: the user types "hcaptcha" and that text appears in the search box. Autocomplete options appear below the box.</a:t>
            </a:r>
            <a:endParaRPr b="0" lang="en-US" sz="2000" spc="-1" strike="noStrike">
              <a:latin typeface="Arial"/>
            </a:endParaRPr>
          </a:p>
          <a:p>
            <a:r>
              <a:rPr b="0" lang="en-US" sz="2000" spc="-1" strike="noStrike">
                <a:latin typeface="Arial"/>
              </a:rPr>
              <a:t>audio: hcaptcha</a:t>
            </a:r>
            <a:endParaRPr b="0" lang="en-US" sz="2000" spc="-1" strike="noStrike">
              <a:latin typeface="Arial"/>
            </a:endParaRPr>
          </a:p>
          <a:p>
            <a:r>
              <a:rPr b="0" lang="en-US" sz="2000" spc="-1" strike="noStrike">
                <a:latin typeface="Arial"/>
              </a:rPr>
              <a:t>description: the user types "accessibility" and that text appears in the search box. Autocomplete options appear below the box.</a:t>
            </a:r>
            <a:endParaRPr b="0" lang="en-US" sz="2000" spc="-1" strike="noStrike">
              <a:latin typeface="Arial"/>
            </a:endParaRPr>
          </a:p>
          <a:p>
            <a:r>
              <a:rPr b="0" lang="en-US" sz="2000" spc="-1" strike="noStrike">
                <a:latin typeface="Arial"/>
              </a:rPr>
              <a:t>audio: accessibility</a:t>
            </a:r>
            <a:endParaRPr b="0" lang="en-US" sz="2000" spc="-1" strike="noStrike">
              <a:latin typeface="Arial"/>
            </a:endParaRPr>
          </a:p>
          <a:p>
            <a:r>
              <a:rPr b="0" lang="en-US" sz="2000" spc="-1" strike="noStrike">
                <a:latin typeface="Arial"/>
              </a:rPr>
              <a:t>description: the visible page changes to the google search results page. A dashed blue box surrounds where the search box previously was. The top result is the hCaptcha accessibility page, then a ox that reads, "people also ask"</a:t>
            </a:r>
            <a:endParaRPr b="0" lang="en-US" sz="2000" spc="-1" strike="noStrike">
              <a:latin typeface="Arial"/>
            </a:endParaRPr>
          </a:p>
          <a:p>
            <a:r>
              <a:rPr b="0" lang="en-US" sz="2000" spc="-1" strike="noStrike">
                <a:latin typeface="Arial"/>
              </a:rPr>
              <a:t>audio: [beep] hcaptcha accessibility dash google search document</a:t>
            </a:r>
            <a:endParaRPr b="0" lang="en-US" sz="2000" spc="-1" strike="noStrike">
              <a:latin typeface="Arial"/>
            </a:endParaRPr>
          </a:p>
          <a:p>
            <a:r>
              <a:rPr b="0" lang="en-US" sz="2000" spc="-1" strike="noStrike">
                <a:latin typeface="Arial"/>
              </a:rPr>
              <a:t>audio: heading level one accessibility links</a:t>
            </a:r>
            <a:endParaRPr b="0" lang="en-US" sz="2000" spc="-1" strike="noStrike">
              <a:latin typeface="Arial"/>
            </a:endParaRPr>
          </a:p>
          <a:p>
            <a:r>
              <a:rPr b="0" lang="en-US" sz="2000" spc="-1" strike="noStrike">
                <a:latin typeface="Arial"/>
              </a:rPr>
              <a:t>description: a small yellow and slightly larger red box appear in the upper left-hand corner of the page. A small box that reads "skip to main content" briefly appears, then disappears.</a:t>
            </a:r>
            <a:endParaRPr b="0" lang="en-US" sz="2000" spc="-1" strike="noStrike">
              <a:latin typeface="Arial"/>
            </a:endParaRPr>
          </a:p>
          <a:p>
            <a:r>
              <a:rPr b="0" lang="en-US" sz="2000" spc="-1" strike="noStrike">
                <a:latin typeface="Arial"/>
              </a:rPr>
              <a:t>audio: link skip to main content</a:t>
            </a:r>
            <a:endParaRPr b="0" lang="en-US" sz="2000" spc="-1" strike="noStrike">
              <a:latin typeface="Arial"/>
            </a:endParaRPr>
          </a:p>
          <a:p>
            <a:r>
              <a:rPr b="0" lang="en-US" sz="2000" spc="-1" strike="noStrike">
                <a:latin typeface="Arial"/>
              </a:rPr>
              <a:t>description: a blue box appears around the title of the first result. The title reads "Accessibility - hCaptcha". A small yellow box appears above that, where the URL of the result is shown.</a:t>
            </a:r>
            <a:endParaRPr b="0" lang="en-US" sz="2000" spc="-1" strike="noStrike">
              <a:latin typeface="Arial"/>
            </a:endParaRPr>
          </a:p>
          <a:p>
            <a:r>
              <a:rPr b="0" lang="en-US" sz="2000" spc="-1" strike="noStrike">
                <a:latin typeface="Arial"/>
              </a:rPr>
              <a:t>audio: main landmark clickable accessibility dash hcaptcha heading level three https colon slash slash www dot hcaptcha dot com ac-</a:t>
            </a:r>
            <a:endParaRPr b="0" lang="en-US" sz="2000" spc="-1" strike="noStrike">
              <a:latin typeface="Arial"/>
            </a:endParaRPr>
          </a:p>
          <a:p>
            <a:r>
              <a:rPr b="0" lang="en-US" sz="2000" spc="-1" strike="noStrike">
                <a:latin typeface="Arial"/>
              </a:rPr>
              <a:t>description: all the colored boxes disappear and the browser begins to load the page.</a:t>
            </a:r>
            <a:endParaRPr b="0" lang="en-US" sz="2000" spc="-1" strike="noStrike">
              <a:latin typeface="Arial"/>
            </a:endParaRPr>
          </a:p>
          <a:p>
            <a:r>
              <a:rPr b="0" lang="en-US" sz="2000" spc="-1" strike="noStrike">
                <a:latin typeface="Arial"/>
              </a:rPr>
              <a:t>audio: document busy blank</a:t>
            </a:r>
            <a:endParaRPr b="0" lang="en-US" sz="2000" spc="-1" strike="noStrike">
              <a:latin typeface="Arial"/>
            </a:endParaRPr>
          </a:p>
          <a:p>
            <a:r>
              <a:rPr b="0" lang="en-US" sz="2000" spc="-1" strike="noStrike">
                <a:latin typeface="Arial"/>
              </a:rPr>
              <a:t>description: the hCaptcha help page on the topic of accessibility appears.</a:t>
            </a:r>
            <a:endParaRPr b="0" lang="en-US" sz="2000" spc="-1" strike="noStrike">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9" name="PlaceHolder 2"/>
          <p:cNvSpPr>
            <a:spLocks noGrp="1"/>
          </p:cNvSpPr>
          <p:nvPr>
            <p:ph/>
          </p:nvPr>
        </p:nvSpPr>
        <p:spPr>
          <a:xfrm>
            <a:off x="504000" y="1326600"/>
            <a:ext cx="9071640" cy="1568160"/>
          </a:xfrm>
          <a:prstGeom prst="rect">
            <a:avLst/>
          </a:prstGeom>
          <a:noFill/>
          <a:ln w="0">
            <a:noFill/>
          </a:ln>
        </p:spPr>
        <p:txBody>
          <a:bodyPr lIns="0" rIns="0" tIns="0" bIns="0" anchor="t">
            <a:normAutofit/>
          </a:bodyPr>
          <a:p>
            <a:endParaRPr b="0" lang="en-US" sz="3200" spc="-1" strike="noStrike">
              <a:latin typeface="Arial"/>
            </a:endParaRPr>
          </a:p>
        </p:txBody>
      </p:sp>
      <p:sp>
        <p:nvSpPr>
          <p:cNvPr id="30" name="PlaceHolder 3"/>
          <p:cNvSpPr>
            <a:spLocks noGrp="1"/>
          </p:cNvSpPr>
          <p:nvPr>
            <p:ph/>
          </p:nvPr>
        </p:nvSpPr>
        <p:spPr>
          <a:xfrm>
            <a:off x="504000" y="3044160"/>
            <a:ext cx="9071640" cy="1568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32" name="PlaceHolder 2"/>
          <p:cNvSpPr>
            <a:spLocks noGrp="1"/>
          </p:cNvSpPr>
          <p:nvPr>
            <p:ph/>
          </p:nvPr>
        </p:nvSpPr>
        <p:spPr>
          <a:xfrm>
            <a:off x="504000" y="1326600"/>
            <a:ext cx="4426920" cy="1568160"/>
          </a:xfrm>
          <a:prstGeom prst="rect">
            <a:avLst/>
          </a:prstGeom>
          <a:noFill/>
          <a:ln w="0">
            <a:noFill/>
          </a:ln>
        </p:spPr>
        <p:txBody>
          <a:bodyPr lIns="0" rIns="0" tIns="0" bIns="0" anchor="t">
            <a:normAutofit/>
          </a:bodyPr>
          <a:p>
            <a:endParaRPr b="0" lang="en-US" sz="3200" spc="-1" strike="noStrike">
              <a:latin typeface="Arial"/>
            </a:endParaRPr>
          </a:p>
        </p:txBody>
      </p:sp>
      <p:sp>
        <p:nvSpPr>
          <p:cNvPr id="33" name="PlaceHolder 3"/>
          <p:cNvSpPr>
            <a:spLocks noGrp="1"/>
          </p:cNvSpPr>
          <p:nvPr>
            <p:ph/>
          </p:nvPr>
        </p:nvSpPr>
        <p:spPr>
          <a:xfrm>
            <a:off x="5152680" y="1326600"/>
            <a:ext cx="4426920" cy="1568160"/>
          </a:xfrm>
          <a:prstGeom prst="rect">
            <a:avLst/>
          </a:prstGeom>
          <a:noFill/>
          <a:ln w="0">
            <a:noFill/>
          </a:ln>
        </p:spPr>
        <p:txBody>
          <a:bodyPr lIns="0" rIns="0" tIns="0" bIns="0" anchor="t">
            <a:normAutofit/>
          </a:bodyPr>
          <a:p>
            <a:endParaRPr b="0" lang="en-US" sz="3200" spc="-1" strike="noStrike">
              <a:latin typeface="Arial"/>
            </a:endParaRPr>
          </a:p>
        </p:txBody>
      </p:sp>
      <p:sp>
        <p:nvSpPr>
          <p:cNvPr id="34" name="PlaceHolder 4"/>
          <p:cNvSpPr>
            <a:spLocks noGrp="1"/>
          </p:cNvSpPr>
          <p:nvPr>
            <p:ph/>
          </p:nvPr>
        </p:nvSpPr>
        <p:spPr>
          <a:xfrm>
            <a:off x="504000" y="3044160"/>
            <a:ext cx="4426920" cy="1568160"/>
          </a:xfrm>
          <a:prstGeom prst="rect">
            <a:avLst/>
          </a:prstGeom>
          <a:noFill/>
          <a:ln w="0">
            <a:noFill/>
          </a:ln>
        </p:spPr>
        <p:txBody>
          <a:bodyPr lIns="0" rIns="0" tIns="0" bIns="0" anchor="t">
            <a:normAutofit/>
          </a:bodyPr>
          <a:p>
            <a:endParaRPr b="0" lang="en-US" sz="3200" spc="-1" strike="noStrike">
              <a:latin typeface="Arial"/>
            </a:endParaRPr>
          </a:p>
        </p:txBody>
      </p:sp>
      <p:sp>
        <p:nvSpPr>
          <p:cNvPr id="35" name="PlaceHolder 5"/>
          <p:cNvSpPr>
            <a:spLocks noGrp="1"/>
          </p:cNvSpPr>
          <p:nvPr>
            <p:ph/>
          </p:nvPr>
        </p:nvSpPr>
        <p:spPr>
          <a:xfrm>
            <a:off x="5152680" y="3044160"/>
            <a:ext cx="4426920" cy="1568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6"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37" name="PlaceHolder 2"/>
          <p:cNvSpPr>
            <a:spLocks noGrp="1"/>
          </p:cNvSpPr>
          <p:nvPr>
            <p:ph/>
          </p:nvPr>
        </p:nvSpPr>
        <p:spPr>
          <a:xfrm>
            <a:off x="504000" y="1326600"/>
            <a:ext cx="2920680" cy="1568160"/>
          </a:xfrm>
          <a:prstGeom prst="rect">
            <a:avLst/>
          </a:prstGeom>
          <a:noFill/>
          <a:ln w="0">
            <a:noFill/>
          </a:ln>
        </p:spPr>
        <p:txBody>
          <a:bodyPr lIns="0" rIns="0" tIns="0" bIns="0" anchor="t">
            <a:normAutofit/>
          </a:bodyPr>
          <a:p>
            <a:endParaRPr b="0" lang="en-US" sz="3200" spc="-1" strike="noStrike">
              <a:latin typeface="Arial"/>
            </a:endParaRPr>
          </a:p>
        </p:txBody>
      </p:sp>
      <p:sp>
        <p:nvSpPr>
          <p:cNvPr id="38" name="PlaceHolder 3"/>
          <p:cNvSpPr>
            <a:spLocks noGrp="1"/>
          </p:cNvSpPr>
          <p:nvPr>
            <p:ph/>
          </p:nvPr>
        </p:nvSpPr>
        <p:spPr>
          <a:xfrm>
            <a:off x="3571200" y="1326600"/>
            <a:ext cx="2920680" cy="1568160"/>
          </a:xfrm>
          <a:prstGeom prst="rect">
            <a:avLst/>
          </a:prstGeom>
          <a:noFill/>
          <a:ln w="0">
            <a:noFill/>
          </a:ln>
        </p:spPr>
        <p:txBody>
          <a:bodyPr lIns="0" rIns="0" tIns="0" bIns="0" anchor="t">
            <a:normAutofit/>
          </a:bodyPr>
          <a:p>
            <a:endParaRPr b="0" lang="en-US" sz="3200" spc="-1" strike="noStrike">
              <a:latin typeface="Arial"/>
            </a:endParaRPr>
          </a:p>
        </p:txBody>
      </p:sp>
      <p:sp>
        <p:nvSpPr>
          <p:cNvPr id="39" name="PlaceHolder 4"/>
          <p:cNvSpPr>
            <a:spLocks noGrp="1"/>
          </p:cNvSpPr>
          <p:nvPr>
            <p:ph/>
          </p:nvPr>
        </p:nvSpPr>
        <p:spPr>
          <a:xfrm>
            <a:off x="6638040" y="1326600"/>
            <a:ext cx="2920680" cy="1568160"/>
          </a:xfrm>
          <a:prstGeom prst="rect">
            <a:avLst/>
          </a:prstGeom>
          <a:noFill/>
          <a:ln w="0">
            <a:noFill/>
          </a:ln>
        </p:spPr>
        <p:txBody>
          <a:bodyPr lIns="0" rIns="0" tIns="0" bIns="0" anchor="t">
            <a:normAutofit/>
          </a:bodyPr>
          <a:p>
            <a:endParaRPr b="0" lang="en-US" sz="3200" spc="-1" strike="noStrike">
              <a:latin typeface="Arial"/>
            </a:endParaRPr>
          </a:p>
        </p:txBody>
      </p:sp>
      <p:sp>
        <p:nvSpPr>
          <p:cNvPr id="40" name="PlaceHolder 5"/>
          <p:cNvSpPr>
            <a:spLocks noGrp="1"/>
          </p:cNvSpPr>
          <p:nvPr>
            <p:ph/>
          </p:nvPr>
        </p:nvSpPr>
        <p:spPr>
          <a:xfrm>
            <a:off x="504000" y="3044160"/>
            <a:ext cx="2920680" cy="1568160"/>
          </a:xfrm>
          <a:prstGeom prst="rect">
            <a:avLst/>
          </a:prstGeom>
          <a:noFill/>
          <a:ln w="0">
            <a:noFill/>
          </a:ln>
        </p:spPr>
        <p:txBody>
          <a:bodyPr lIns="0" rIns="0" tIns="0" bIns="0" anchor="t">
            <a:normAutofit/>
          </a:bodyPr>
          <a:p>
            <a:endParaRPr b="0" lang="en-US" sz="3200" spc="-1" strike="noStrike">
              <a:latin typeface="Arial"/>
            </a:endParaRPr>
          </a:p>
        </p:txBody>
      </p:sp>
      <p:sp>
        <p:nvSpPr>
          <p:cNvPr id="41" name="PlaceHolder 6"/>
          <p:cNvSpPr>
            <a:spLocks noGrp="1"/>
          </p:cNvSpPr>
          <p:nvPr>
            <p:ph/>
          </p:nvPr>
        </p:nvSpPr>
        <p:spPr>
          <a:xfrm>
            <a:off x="3571200" y="3044160"/>
            <a:ext cx="2920680" cy="1568160"/>
          </a:xfrm>
          <a:prstGeom prst="rect">
            <a:avLst/>
          </a:prstGeom>
          <a:noFill/>
          <a:ln w="0">
            <a:noFill/>
          </a:ln>
        </p:spPr>
        <p:txBody>
          <a:bodyPr lIns="0" rIns="0" tIns="0" bIns="0" anchor="t">
            <a:normAutofit/>
          </a:bodyPr>
          <a:p>
            <a:endParaRPr b="0" lang="en-US" sz="3200" spc="-1" strike="noStrike">
              <a:latin typeface="Arial"/>
            </a:endParaRPr>
          </a:p>
        </p:txBody>
      </p:sp>
      <p:sp>
        <p:nvSpPr>
          <p:cNvPr id="42" name="PlaceHolder 7"/>
          <p:cNvSpPr>
            <a:spLocks noGrp="1"/>
          </p:cNvSpPr>
          <p:nvPr>
            <p:ph/>
          </p:nvPr>
        </p:nvSpPr>
        <p:spPr>
          <a:xfrm>
            <a:off x="6638040" y="3044160"/>
            <a:ext cx="2920680" cy="1568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7"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8" name="PlaceHolder 2"/>
          <p:cNvSpPr>
            <a:spLocks noGrp="1"/>
          </p:cNvSpPr>
          <p:nvPr>
            <p:ph type="subTitle"/>
          </p:nvPr>
        </p:nvSpPr>
        <p:spPr>
          <a:xfrm>
            <a:off x="504000" y="1326600"/>
            <a:ext cx="9071640" cy="328824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0" name="PlaceHolder 2"/>
          <p:cNvSpPr>
            <a:spLocks noGrp="1"/>
          </p:cNvSpPr>
          <p:nvPr>
            <p:ph/>
          </p:nvPr>
        </p:nvSpPr>
        <p:spPr>
          <a:xfrm>
            <a:off x="504000" y="1326600"/>
            <a:ext cx="9071640" cy="328824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2" name="PlaceHolder 2"/>
          <p:cNvSpPr>
            <a:spLocks noGrp="1"/>
          </p:cNvSpPr>
          <p:nvPr>
            <p:ph/>
          </p:nvPr>
        </p:nvSpPr>
        <p:spPr>
          <a:xfrm>
            <a:off x="504000" y="1326600"/>
            <a:ext cx="4426920" cy="3288240"/>
          </a:xfrm>
          <a:prstGeom prst="rect">
            <a:avLst/>
          </a:prstGeom>
          <a:noFill/>
          <a:ln w="0">
            <a:noFill/>
          </a:ln>
        </p:spPr>
        <p:txBody>
          <a:bodyPr lIns="0" rIns="0" tIns="0" bIns="0" anchor="t">
            <a:normAutofit/>
          </a:bodyPr>
          <a:p>
            <a:endParaRPr b="0" lang="en-US" sz="3200" spc="-1" strike="noStrike">
              <a:latin typeface="Arial"/>
            </a:endParaRPr>
          </a:p>
        </p:txBody>
      </p:sp>
      <p:sp>
        <p:nvSpPr>
          <p:cNvPr id="13" name="PlaceHolder 3"/>
          <p:cNvSpPr>
            <a:spLocks noGrp="1"/>
          </p:cNvSpPr>
          <p:nvPr>
            <p:ph/>
          </p:nvPr>
        </p:nvSpPr>
        <p:spPr>
          <a:xfrm>
            <a:off x="5152680" y="1326600"/>
            <a:ext cx="4426920" cy="328824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4"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algn="ctr">
              <a:buNone/>
            </a:pPr>
            <a:endParaRPr b="0" lang="en-US" sz="44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5" name="PlaceHolder 1"/>
          <p:cNvSpPr>
            <a:spLocks noGrp="1"/>
          </p:cNvSpPr>
          <p:nvPr>
            <p:ph type="subTitle"/>
          </p:nvPr>
        </p:nvSpPr>
        <p:spPr>
          <a:xfrm>
            <a:off x="504000" y="226080"/>
            <a:ext cx="9071640" cy="438840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7" name="PlaceHolder 2"/>
          <p:cNvSpPr>
            <a:spLocks noGrp="1"/>
          </p:cNvSpPr>
          <p:nvPr>
            <p:ph/>
          </p:nvPr>
        </p:nvSpPr>
        <p:spPr>
          <a:xfrm>
            <a:off x="504000" y="1326600"/>
            <a:ext cx="4426920" cy="1568160"/>
          </a:xfrm>
          <a:prstGeom prst="rect">
            <a:avLst/>
          </a:prstGeom>
          <a:noFill/>
          <a:ln w="0">
            <a:noFill/>
          </a:ln>
        </p:spPr>
        <p:txBody>
          <a:bodyPr lIns="0" rIns="0" tIns="0" bIns="0" anchor="t">
            <a:normAutofit/>
          </a:bodyPr>
          <a:p>
            <a:endParaRPr b="0" lang="en-US" sz="3200" spc="-1" strike="noStrike">
              <a:latin typeface="Arial"/>
            </a:endParaRPr>
          </a:p>
        </p:txBody>
      </p:sp>
      <p:sp>
        <p:nvSpPr>
          <p:cNvPr id="18" name="PlaceHolder 3"/>
          <p:cNvSpPr>
            <a:spLocks noGrp="1"/>
          </p:cNvSpPr>
          <p:nvPr>
            <p:ph/>
          </p:nvPr>
        </p:nvSpPr>
        <p:spPr>
          <a:xfrm>
            <a:off x="5152680" y="1326600"/>
            <a:ext cx="4426920" cy="3288240"/>
          </a:xfrm>
          <a:prstGeom prst="rect">
            <a:avLst/>
          </a:prstGeom>
          <a:noFill/>
          <a:ln w="0">
            <a:noFill/>
          </a:ln>
        </p:spPr>
        <p:txBody>
          <a:bodyPr lIns="0" rIns="0" tIns="0" bIns="0" anchor="t">
            <a:normAutofit/>
          </a:bodyPr>
          <a:p>
            <a:endParaRPr b="0" lang="en-US" sz="3200" spc="-1" strike="noStrike">
              <a:latin typeface="Arial"/>
            </a:endParaRPr>
          </a:p>
        </p:txBody>
      </p:sp>
      <p:sp>
        <p:nvSpPr>
          <p:cNvPr id="19" name="PlaceHolder 4"/>
          <p:cNvSpPr>
            <a:spLocks noGrp="1"/>
          </p:cNvSpPr>
          <p:nvPr>
            <p:ph/>
          </p:nvPr>
        </p:nvSpPr>
        <p:spPr>
          <a:xfrm>
            <a:off x="504000" y="3044160"/>
            <a:ext cx="4426920" cy="1568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1" name="PlaceHolder 2"/>
          <p:cNvSpPr>
            <a:spLocks noGrp="1"/>
          </p:cNvSpPr>
          <p:nvPr>
            <p:ph/>
          </p:nvPr>
        </p:nvSpPr>
        <p:spPr>
          <a:xfrm>
            <a:off x="504000" y="1326600"/>
            <a:ext cx="4426920" cy="3288240"/>
          </a:xfrm>
          <a:prstGeom prst="rect">
            <a:avLst/>
          </a:prstGeom>
          <a:noFill/>
          <a:ln w="0">
            <a:noFill/>
          </a:ln>
        </p:spPr>
        <p:txBody>
          <a:bodyPr lIns="0" rIns="0" tIns="0" bIns="0" anchor="t">
            <a:normAutofit/>
          </a:bodyPr>
          <a:p>
            <a:endParaRPr b="0" lang="en-US" sz="3200" spc="-1" strike="noStrike">
              <a:latin typeface="Arial"/>
            </a:endParaRPr>
          </a:p>
        </p:txBody>
      </p:sp>
      <p:sp>
        <p:nvSpPr>
          <p:cNvPr id="22" name="PlaceHolder 3"/>
          <p:cNvSpPr>
            <a:spLocks noGrp="1"/>
          </p:cNvSpPr>
          <p:nvPr>
            <p:ph/>
          </p:nvPr>
        </p:nvSpPr>
        <p:spPr>
          <a:xfrm>
            <a:off x="5152680" y="1326600"/>
            <a:ext cx="4426920" cy="1568160"/>
          </a:xfrm>
          <a:prstGeom prst="rect">
            <a:avLst/>
          </a:prstGeom>
          <a:noFill/>
          <a:ln w="0">
            <a:noFill/>
          </a:ln>
        </p:spPr>
        <p:txBody>
          <a:bodyPr lIns="0" rIns="0" tIns="0" bIns="0" anchor="t">
            <a:normAutofit/>
          </a:bodyPr>
          <a:p>
            <a:endParaRPr b="0" lang="en-US" sz="3200" spc="-1" strike="noStrike">
              <a:latin typeface="Arial"/>
            </a:endParaRPr>
          </a:p>
        </p:txBody>
      </p:sp>
      <p:sp>
        <p:nvSpPr>
          <p:cNvPr id="23" name="PlaceHolder 4"/>
          <p:cNvSpPr>
            <a:spLocks noGrp="1"/>
          </p:cNvSpPr>
          <p:nvPr>
            <p:ph/>
          </p:nvPr>
        </p:nvSpPr>
        <p:spPr>
          <a:xfrm>
            <a:off x="5152680" y="3044160"/>
            <a:ext cx="4426920" cy="1568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5" name="PlaceHolder 2"/>
          <p:cNvSpPr>
            <a:spLocks noGrp="1"/>
          </p:cNvSpPr>
          <p:nvPr>
            <p:ph/>
          </p:nvPr>
        </p:nvSpPr>
        <p:spPr>
          <a:xfrm>
            <a:off x="504000" y="1326600"/>
            <a:ext cx="4426920" cy="1568160"/>
          </a:xfrm>
          <a:prstGeom prst="rect">
            <a:avLst/>
          </a:prstGeom>
          <a:noFill/>
          <a:ln w="0">
            <a:noFill/>
          </a:ln>
        </p:spPr>
        <p:txBody>
          <a:bodyPr lIns="0" rIns="0" tIns="0" bIns="0" anchor="t">
            <a:normAutofit/>
          </a:bodyPr>
          <a:p>
            <a:endParaRPr b="0" lang="en-US" sz="3200" spc="-1" strike="noStrike">
              <a:latin typeface="Arial"/>
            </a:endParaRPr>
          </a:p>
        </p:txBody>
      </p:sp>
      <p:sp>
        <p:nvSpPr>
          <p:cNvPr id="26" name="PlaceHolder 3"/>
          <p:cNvSpPr>
            <a:spLocks noGrp="1"/>
          </p:cNvSpPr>
          <p:nvPr>
            <p:ph/>
          </p:nvPr>
        </p:nvSpPr>
        <p:spPr>
          <a:xfrm>
            <a:off x="5152680" y="1326600"/>
            <a:ext cx="4426920" cy="1568160"/>
          </a:xfrm>
          <a:prstGeom prst="rect">
            <a:avLst/>
          </a:prstGeom>
          <a:noFill/>
          <a:ln w="0">
            <a:noFill/>
          </a:ln>
        </p:spPr>
        <p:txBody>
          <a:bodyPr lIns="0" rIns="0" tIns="0" bIns="0" anchor="t">
            <a:normAutofit/>
          </a:bodyPr>
          <a:p>
            <a:endParaRPr b="0" lang="en-US" sz="3200" spc="-1" strike="noStrike">
              <a:latin typeface="Arial"/>
            </a:endParaRPr>
          </a:p>
        </p:txBody>
      </p:sp>
      <p:sp>
        <p:nvSpPr>
          <p:cNvPr id="27" name="PlaceHolder 4"/>
          <p:cNvSpPr>
            <a:spLocks noGrp="1"/>
          </p:cNvSpPr>
          <p:nvPr>
            <p:ph/>
          </p:nvPr>
        </p:nvSpPr>
        <p:spPr>
          <a:xfrm>
            <a:off x="504000" y="3044160"/>
            <a:ext cx="9071640" cy="156816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0"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algn="ctr">
              <a:buNone/>
            </a:pPr>
            <a:r>
              <a:rPr b="0" lang="en-US" sz="4400" spc="-1" strike="noStrike">
                <a:latin typeface="Arial"/>
              </a:rPr>
              <a:t>Click to edit the title text format</a:t>
            </a:r>
            <a:endParaRPr b="0" lang="en-US" sz="4400" spc="-1" strike="noStrike">
              <a:latin typeface="Arial"/>
            </a:endParaRPr>
          </a:p>
        </p:txBody>
      </p:sp>
      <p:sp>
        <p:nvSpPr>
          <p:cNvPr id="1" name="PlaceHolder 2"/>
          <p:cNvSpPr>
            <a:spLocks noGrp="1"/>
          </p:cNvSpPr>
          <p:nvPr>
            <p:ph type="body"/>
          </p:nvPr>
        </p:nvSpPr>
        <p:spPr>
          <a:xfrm>
            <a:off x="504000" y="1326600"/>
            <a:ext cx="9071640" cy="3288240"/>
          </a:xfrm>
          <a:prstGeom prst="rect">
            <a:avLst/>
          </a:prstGeom>
          <a:noFill/>
          <a:ln w="0">
            <a:noFill/>
          </a:ln>
        </p:spPr>
        <p:txBody>
          <a:bodyPr lIns="0" rIns="0" tIns="0" bIns="0" anchor="t">
            <a:normAutofit/>
          </a:bodyPr>
          <a:p>
            <a:pPr marL="432000" indent="-324000">
              <a:spcBef>
                <a:spcPts val="1417"/>
              </a:spcBef>
              <a:buClr>
                <a:srgbClr val="000000"/>
              </a:buClr>
              <a:buFont typeface="StarSymbol"/>
              <a:buAutoNum type="alphaUcParen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
        <p:nvSpPr>
          <p:cNvPr id="2" name="PlaceHolder 3"/>
          <p:cNvSpPr>
            <a:spLocks noGrp="1"/>
          </p:cNvSpPr>
          <p:nvPr>
            <p:ph type="dt"/>
          </p:nvPr>
        </p:nvSpPr>
        <p:spPr>
          <a:xfrm>
            <a:off x="504000" y="5165280"/>
            <a:ext cx="2348280" cy="390600"/>
          </a:xfrm>
          <a:prstGeom prst="rect">
            <a:avLst/>
          </a:prstGeom>
          <a:noFill/>
          <a:ln w="0">
            <a:noFill/>
          </a:ln>
        </p:spPr>
        <p:txBody>
          <a:bodyPr lIns="0" rIns="0" tIns="0" bIns="0" anchor="t">
            <a:noAutofit/>
          </a:bodyPr>
          <a:p>
            <a:r>
              <a:rPr b="0" lang="en-US" sz="1400" spc="-1" strike="noStrike">
                <a:latin typeface="Times New Roman"/>
              </a:rPr>
              <a:t>&lt;date/time&gt;</a:t>
            </a:r>
            <a:endParaRPr b="0" lang="en-US" sz="1400" spc="-1" strike="noStrike">
              <a:latin typeface="Times New Roman"/>
            </a:endParaRPr>
          </a:p>
        </p:txBody>
      </p:sp>
      <p:sp>
        <p:nvSpPr>
          <p:cNvPr id="3" name="PlaceHolder 4"/>
          <p:cNvSpPr>
            <a:spLocks noGrp="1"/>
          </p:cNvSpPr>
          <p:nvPr>
            <p:ph type="ftr"/>
          </p:nvPr>
        </p:nvSpPr>
        <p:spPr>
          <a:xfrm>
            <a:off x="3447360" y="5165280"/>
            <a:ext cx="3195000" cy="390600"/>
          </a:xfrm>
          <a:prstGeom prst="rect">
            <a:avLst/>
          </a:prstGeom>
          <a:noFill/>
          <a:ln w="0">
            <a:noFill/>
          </a:ln>
        </p:spPr>
        <p:txBody>
          <a:bodyPr lIns="0" rIns="0" tIns="0" bIns="0" anchor="t">
            <a:noAutofit/>
          </a:bodyPr>
          <a:p>
            <a:pPr algn="ctr">
              <a:buNone/>
            </a:pPr>
            <a:r>
              <a:rPr b="0" lang="en-US" sz="1400" spc="-1" strike="noStrike">
                <a:latin typeface="Times New Roman"/>
              </a:rPr>
              <a:t>&lt;footer&gt;</a:t>
            </a:r>
            <a:endParaRPr b="0" lang="en-US" sz="1400" spc="-1" strike="noStrike">
              <a:latin typeface="Times New Roman"/>
            </a:endParaRPr>
          </a:p>
        </p:txBody>
      </p:sp>
      <p:sp>
        <p:nvSpPr>
          <p:cNvPr id="4" name="PlaceHolder 5"/>
          <p:cNvSpPr>
            <a:spLocks noGrp="1"/>
          </p:cNvSpPr>
          <p:nvPr>
            <p:ph type="sldNum"/>
          </p:nvPr>
        </p:nvSpPr>
        <p:spPr>
          <a:xfrm>
            <a:off x="7227360" y="5165280"/>
            <a:ext cx="2348280" cy="390600"/>
          </a:xfrm>
          <a:prstGeom prst="rect">
            <a:avLst/>
          </a:prstGeom>
          <a:noFill/>
          <a:ln w="0">
            <a:noFill/>
          </a:ln>
        </p:spPr>
        <p:txBody>
          <a:bodyPr lIns="0" rIns="0" tIns="0" bIns="0" anchor="t">
            <a:noAutofit/>
          </a:bodyPr>
          <a:p>
            <a:pPr algn="r">
              <a:buNone/>
            </a:pPr>
            <a:fld id="{BE2F2A3D-72F4-44F0-A687-B61E3076AF65}" type="slidenum">
              <a:rPr b="0" lang="en-US" sz="1400" spc="-1" strike="noStrike">
                <a:latin typeface="Times New Roman"/>
              </a:rPr>
              <a:t>&lt;number&gt;</a:t>
            </a:fld>
            <a:endParaRPr b="0" lang="en-US" sz="1400" spc="-1" strike="noStrike">
              <a:latin typeface="Times New Roman"/>
            </a:endParaRPr>
          </a:p>
        </p:txBody>
      </p:sp>
      <p:sp>
        <p:nvSpPr>
          <p:cNvPr id="5" name="Google Shape;51;p13"/>
          <p:cNvSpPr/>
          <p:nvPr/>
        </p:nvSpPr>
        <p:spPr>
          <a:xfrm>
            <a:off x="0" y="4987080"/>
            <a:ext cx="10080000" cy="682920"/>
          </a:xfrm>
          <a:prstGeom prst="rect">
            <a:avLst/>
          </a:prstGeom>
          <a:solidFill>
            <a:srgbClr val="097582"/>
          </a:solidFill>
          <a:ln w="9360">
            <a:solidFill>
              <a:srgbClr val="4a7dba"/>
            </a:solidFill>
            <a:round/>
          </a:ln>
          <a:effectLst>
            <a:outerShdw dist="23040" dir="5400000" blurRad="0" rotWithShape="0">
              <a:srgbClr val="000000">
                <a:alpha val="35000"/>
              </a:srgbClr>
            </a:outerShdw>
          </a:effectLst>
        </p:spPr>
        <p:style>
          <a:lnRef idx="0"/>
          <a:fillRef idx="0"/>
          <a:effectRef idx="0"/>
          <a:fontRef idx="minor"/>
        </p:style>
        <p:txBody>
          <a:bodyPr anchor="ctr">
            <a:noAutofit/>
          </a:bodyPr>
          <a:p>
            <a:pPr algn="r">
              <a:lnSpc>
                <a:spcPct val="100000"/>
              </a:lnSpc>
              <a:buNone/>
              <a:tabLst>
                <a:tab algn="l" pos="0"/>
              </a:tabLst>
            </a:pPr>
            <a:r>
              <a:rPr b="0" lang="en-US" sz="1300" spc="-1" strike="noStrike">
                <a:solidFill>
                  <a:srgbClr val="ffffff"/>
                </a:solidFill>
                <a:latin typeface="Open Sans"/>
                <a:ea typeface="Open Sans"/>
              </a:rPr>
              <a:t>February 1–3, 2022  •  Santa Clara, CA, USA</a:t>
            </a:r>
            <a:endParaRPr b="0" lang="en-US" sz="1300" spc="-1" strike="noStrike">
              <a:latin typeface="Arial"/>
            </a:endParaRPr>
          </a:p>
          <a:p>
            <a:pPr algn="r">
              <a:lnSpc>
                <a:spcPct val="100000"/>
              </a:lnSpc>
              <a:buNone/>
              <a:tabLst>
                <a:tab algn="l" pos="0"/>
              </a:tabLst>
            </a:pPr>
            <a:r>
              <a:rPr b="0" lang="en-US" sz="1300" spc="-1" strike="noStrike">
                <a:solidFill>
                  <a:srgbClr val="ffffff"/>
                </a:solidFill>
                <a:latin typeface="Open Sans"/>
                <a:ea typeface="Open Sans"/>
              </a:rPr>
              <a:t>@enigmaconf  •  #enigma2022</a:t>
            </a:r>
            <a:endParaRPr b="0" lang="en-US" sz="1300" spc="-1" strike="noStrike">
              <a:latin typeface="Arial"/>
            </a:endParaRPr>
          </a:p>
        </p:txBody>
      </p:sp>
      <p:pic>
        <p:nvPicPr>
          <p:cNvPr id="6" name="Google Shape;52;p13" descr=""/>
          <p:cNvPicPr/>
          <p:nvPr/>
        </p:nvPicPr>
        <p:blipFill>
          <a:blip r:embed="rId2"/>
          <a:stretch/>
        </p:blipFill>
        <p:spPr>
          <a:xfrm>
            <a:off x="142920" y="5033520"/>
            <a:ext cx="1609200" cy="590040"/>
          </a:xfrm>
          <a:prstGeom prst="rect">
            <a:avLst/>
          </a:prstGeom>
          <a:ln w="0">
            <a:noFill/>
          </a:ln>
        </p:spPr>
      </p:pic>
    </p:spTree>
  </p:cSld>
  <p:clrMap bg1="lt1" bg2="lt2" tx1="dk1"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3.xml"/><Relationship Id="rId3"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3.xml"/><Relationship Id="rId3"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3.xml"/><Relationship Id="rId3"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3.xml"/><Relationship Id="rId3"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3.xml"/><Relationship Id="rId3"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slideLayout" Target="../slideLayouts/slideLayout3.xml"/><Relationship Id="rId3" Type="http://schemas.openxmlformats.org/officeDocument/2006/relationships/notesSlide" Target="../notesSlides/notesSlide18.xml"/>
</Relationships>
</file>

<file path=ppt/slides/_rels/slide19.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3.xml"/><Relationship Id="rId3" Type="http://schemas.openxmlformats.org/officeDocument/2006/relationships/notesSlide" Target="../notesSlides/notesSlide19.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3.xml"/><Relationship Id="rId3" Type="http://schemas.openxmlformats.org/officeDocument/2006/relationships/notesSlide" Target="../notesSlides/notesSlide20.xml"/>
</Relationships>
</file>

<file path=ppt/slides/_rels/slide21.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slideLayout" Target="../slideLayouts/slideLayout3.xml"/><Relationship Id="rId3" Type="http://schemas.openxmlformats.org/officeDocument/2006/relationships/notesSlide" Target="../notesSlides/notesSlide21.xml"/>
</Relationships>
</file>

<file path=ppt/slides/_rels/slide22.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slideLayout" Target="../slideLayouts/slideLayout3.xml"/><Relationship Id="rId3" Type="http://schemas.openxmlformats.org/officeDocument/2006/relationships/notesSlide" Target="../notesSlides/notesSlide22.xml"/>
</Relationships>
</file>

<file path=ppt/slides/_rels/slide23.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slideLayout" Target="../slideLayouts/slideLayout3.xml"/><Relationship Id="rId3" Type="http://schemas.openxmlformats.org/officeDocument/2006/relationships/notesSlide" Target="../notesSlides/notesSlide23.xml"/>
</Relationships>
</file>

<file path=ppt/slides/_rels/slide24.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slideLayout" Target="../slideLayouts/slideLayout3.xml"/><Relationship Id="rId3" Type="http://schemas.openxmlformats.org/officeDocument/2006/relationships/notesSlide" Target="../notesSlides/notesSlide24.xml"/>
</Relationships>
</file>

<file path=ppt/slides/_rels/slide25.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slideLayout" Target="../slideLayouts/slideLayout3.xml"/><Relationship Id="rId3" Type="http://schemas.openxmlformats.org/officeDocument/2006/relationships/notesSlide" Target="../notesSlides/notesSlide25.xml"/>
</Relationships>
</file>

<file path=ppt/slides/_rels/slide26.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3.xml"/><Relationship Id="rId3" Type="http://schemas.openxmlformats.org/officeDocument/2006/relationships/notesSlide" Target="../notesSlides/notesSlide26.xml"/>
</Relationships>
</file>

<file path=ppt/slides/_rels/slide27.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slideLayout" Target="../slideLayouts/slideLayout3.xml"/><Relationship Id="rId3" Type="http://schemas.openxmlformats.org/officeDocument/2006/relationships/notesSlide" Target="../notesSlides/notesSlide27.xml"/>
</Relationships>
</file>

<file path=ppt/slides/_rels/slide28.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slideLayout" Target="../slideLayouts/slideLayout3.xml"/><Relationship Id="rId3" Type="http://schemas.openxmlformats.org/officeDocument/2006/relationships/notesSlide" Target="../notesSlides/notesSlide28.xml"/>
</Relationships>
</file>

<file path=ppt/slides/_rels/slide2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
</Relationships>
</file>

<file path=ppt/slides/_rels/slide3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
</Relationships>
</file>

<file path=ppt/slides/_rels/slide31.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slideLayout" Target="../slideLayouts/slideLayout3.xml"/><Relationship Id="rId3" Type="http://schemas.openxmlformats.org/officeDocument/2006/relationships/notesSlide" Target="../notesSlides/notesSlide31.xml"/>
</Relationships>
</file>

<file path=ppt/slides/_rels/slide3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
</Relationships>
</file>

<file path=ppt/slides/_rels/slide3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
</Relationships>
</file>

<file path=ppt/slides/_rels/slide3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
</Relationships>
</file>

<file path=ppt/slides/_rels/slide3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
</Relationships>
</file>

<file path=ppt/slides/_rels/slide36.xml.rels><?xml version="1.0" encoding="UTF-8"?>
<Relationships xmlns="http://schemas.openxmlformats.org/package/2006/relationships"><Relationship Id="rId1" Type="http://schemas.openxmlformats.org/officeDocument/2006/relationships/video" Target="../media/media25.mp4"/><Relationship Id="rId2" Type="http://schemas.microsoft.com/office/2007/relationships/media" Target="../media/media25.mp4"/><Relationship Id="rId3" Type="http://schemas.openxmlformats.org/officeDocument/2006/relationships/image" Target="../media/image26.png"/><Relationship Id="rId4" Type="http://schemas.openxmlformats.org/officeDocument/2006/relationships/slideLayout" Target="../slideLayouts/slideLayout3.xml"/><Relationship Id="rId5" Type="http://schemas.openxmlformats.org/officeDocument/2006/relationships/notesSlide" Target="../notesSlides/notesSlide36.xml"/>
</Relationships>
</file>

<file path=ppt/slides/_rels/slide3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
</Relationships>
</file>

<file path=ppt/slides/_rels/slide38.xml.rels><?xml version="1.0" encoding="UTF-8"?>
<Relationships xmlns="http://schemas.openxmlformats.org/package/2006/relationships"><Relationship Id="rId1" Type="http://schemas.openxmlformats.org/officeDocument/2006/relationships/image" Target="../media/image27.jpeg"/><Relationship Id="rId2" Type="http://schemas.openxmlformats.org/officeDocument/2006/relationships/slideLayout" Target="../slideLayouts/slideLayout3.xml"/><Relationship Id="rId3" Type="http://schemas.openxmlformats.org/officeDocument/2006/relationships/notesSlide" Target="../notesSlides/notesSlide38.xml"/>
</Relationships>
</file>

<file path=ppt/slides/_rels/slide39.xml.rels><?xml version="1.0" encoding="UTF-8"?>
<Relationships xmlns="http://schemas.openxmlformats.org/package/2006/relationships"><Relationship Id="rId1" Type="http://schemas.openxmlformats.org/officeDocument/2006/relationships/image" Target="../media/image28.jpeg"/><Relationship Id="rId2" Type="http://schemas.openxmlformats.org/officeDocument/2006/relationships/slideLayout" Target="../slideLayouts/slideLayout6.xml"/><Relationship Id="rId3" Type="http://schemas.openxmlformats.org/officeDocument/2006/relationships/notesSlide" Target="../notesSlides/notesSlide39.xml"/>
</Relationships>
</file>

<file path=ppt/slides/_rels/slide4.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3.xml"/><Relationship Id="rId3" Type="http://schemas.openxmlformats.org/officeDocument/2006/relationships/notesSlide" Target="../notesSlides/notesSlide4.xml"/>
</Relationships>
</file>

<file path=ppt/slides/_rels/slide4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
</Relationships>
</file>

<file path=ppt/slides/_rels/slide41.xml.rels><?xml version="1.0" encoding="UTF-8"?>
<Relationships xmlns="http://schemas.openxmlformats.org/package/2006/relationships"><Relationship Id="rId1" Type="http://schemas.openxmlformats.org/officeDocument/2006/relationships/image" Target="../media/image29.jpeg"/><Relationship Id="rId2" Type="http://schemas.openxmlformats.org/officeDocument/2006/relationships/slideLayout" Target="../slideLayouts/slideLayout3.xml"/><Relationship Id="rId3" Type="http://schemas.openxmlformats.org/officeDocument/2006/relationships/notesSlide" Target="../notesSlides/notesSlide41.xml"/>
</Relationships>
</file>

<file path=ppt/slides/_rels/slide4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
</Relationships>
</file>

<file path=ppt/slides/_rels/slide43.xml.rels><?xml version="1.0" encoding="UTF-8"?>
<Relationships xmlns="http://schemas.openxmlformats.org/package/2006/relationships"><Relationship Id="rId1" Type="http://schemas.openxmlformats.org/officeDocument/2006/relationships/image" Target="../media/image30.jpeg"/><Relationship Id="rId2" Type="http://schemas.openxmlformats.org/officeDocument/2006/relationships/slideLayout" Target="../slideLayouts/slideLayout3.xml"/><Relationship Id="rId3" Type="http://schemas.openxmlformats.org/officeDocument/2006/relationships/notesSlide" Target="../notesSlides/notesSlide43.xml"/>
</Relationships>
</file>

<file path=ppt/slides/_rels/slide4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4.xml"/>
</Relationships>
</file>

<file path=ppt/slides/_rels/slide45.xml.rels><?xml version="1.0" encoding="UTF-8"?>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3.xml"/><Relationship Id="rId3" Type="http://schemas.openxmlformats.org/officeDocument/2006/relationships/notesSlide" Target="../notesSlides/notesSlide45.xml"/>
</Relationships>
</file>

<file path=ppt/slides/_rels/slide46.xml.rels><?xml version="1.0" encoding="UTF-8"?>
<Relationships xmlns="http://schemas.openxmlformats.org/package/2006/relationships"><Relationship Id="rId1" Type="http://schemas.openxmlformats.org/officeDocument/2006/relationships/image" Target="../media/image32.jpeg"/><Relationship Id="rId2" Type="http://schemas.openxmlformats.org/officeDocument/2006/relationships/slideLayout" Target="../slideLayouts/slideLayout3.xml"/><Relationship Id="rId3" Type="http://schemas.openxmlformats.org/officeDocument/2006/relationships/notesSlide" Target="../notesSlides/notesSlide46.xml"/>
</Relationships>
</file>

<file path=ppt/slides/_rels/slide47.xml.rels><?xml version="1.0" encoding="UTF-8"?>
<Relationships xmlns="http://schemas.openxmlformats.org/package/2006/relationships"><Relationship Id="rId1" Type="http://schemas.openxmlformats.org/officeDocument/2006/relationships/image" Target="../media/image33.jpeg"/><Relationship Id="rId2" Type="http://schemas.openxmlformats.org/officeDocument/2006/relationships/slideLayout" Target="../slideLayouts/slideLayout3.xml"/><Relationship Id="rId3" Type="http://schemas.openxmlformats.org/officeDocument/2006/relationships/notesSlide" Target="../notesSlides/notesSlide47.xml"/>
</Relationships>
</file>

<file path=ppt/slides/_rels/slide48.xml.rels><?xml version="1.0" encoding="UTF-8"?>
<Relationships xmlns="http://schemas.openxmlformats.org/package/2006/relationships"><Relationship Id="rId1" Type="http://schemas.openxmlformats.org/officeDocument/2006/relationships/image" Target="../media/image34.png"/><Relationship Id="rId2" Type="http://schemas.openxmlformats.org/officeDocument/2006/relationships/slideLayout" Target="../slideLayouts/slideLayout3.xml"/><Relationship Id="rId3" Type="http://schemas.openxmlformats.org/officeDocument/2006/relationships/notesSlide" Target="../notesSlides/notesSlide48.xml"/>
</Relationships>
</file>

<file path=ppt/slides/_rels/slide49.xml.rels><?xml version="1.0" encoding="UTF-8"?>
<Relationships xmlns="http://schemas.openxmlformats.org/package/2006/relationships"><Relationship Id="rId1" Type="http://schemas.openxmlformats.org/officeDocument/2006/relationships/slideLayout" Target="../slideLayouts/slideLayout6.xml"/>
</Relationships>
</file>

<file path=ppt/slides/_rels/slide5.xml.rels><?xml version="1.0" encoding="UTF-8"?>
<Relationships xmlns="http://schemas.openxmlformats.org/package/2006/relationships"><Relationship Id="rId1" Type="http://schemas.openxmlformats.org/officeDocument/2006/relationships/image" Target="../media/image3.jpeg"/><Relationship Id="rId2" Type="http://schemas.openxmlformats.org/officeDocument/2006/relationships/slideLayout" Target="../slideLayouts/slideLayout3.xml"/><Relationship Id="rId3"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video" Target="../media/media4.mp4"/><Relationship Id="rId2" Type="http://schemas.microsoft.com/office/2007/relationships/media" Target="../media/media4.mp4"/><Relationship Id="rId3" Type="http://schemas.openxmlformats.org/officeDocument/2006/relationships/image" Target="../media/image5.png"/><Relationship Id="rId4" Type="http://schemas.openxmlformats.org/officeDocument/2006/relationships/slideLayout" Target="../slideLayouts/slideLayout3.xml"/><Relationship Id="rId5"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video" Target="../media/media6.mp4"/><Relationship Id="rId2" Type="http://schemas.microsoft.com/office/2007/relationships/media" Target="../media/media6.mp4"/><Relationship Id="rId3" Type="http://schemas.openxmlformats.org/officeDocument/2006/relationships/image" Target="../media/image7.png"/><Relationship Id="rId4" Type="http://schemas.openxmlformats.org/officeDocument/2006/relationships/slideLayout" Target="../slideLayouts/slideLayout3.xml"/><Relationship Id="rId5"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 name="PlaceHolder 1"/>
          <p:cNvSpPr>
            <a:spLocks noGrp="1"/>
          </p:cNvSpPr>
          <p:nvPr>
            <p:ph type="title"/>
          </p:nvPr>
        </p:nvSpPr>
        <p:spPr>
          <a:xfrm>
            <a:off x="504000" y="74160"/>
            <a:ext cx="9071640" cy="1250280"/>
          </a:xfrm>
          <a:prstGeom prst="rect">
            <a:avLst/>
          </a:prstGeom>
          <a:noFill/>
          <a:ln w="0">
            <a:noFill/>
          </a:ln>
        </p:spPr>
        <p:txBody>
          <a:bodyPr lIns="0" rIns="0" tIns="0" bIns="0" anchor="ctr">
            <a:noAutofit/>
          </a:bodyPr>
          <a:p>
            <a:pPr algn="ctr">
              <a:buNone/>
            </a:pPr>
            <a:r>
              <a:rPr b="0" lang="en-US" sz="4400" spc="-1" strike="noStrike">
                <a:latin typeface="Arial"/>
              </a:rPr>
              <a:t>Broken CAPTCHAs and Fractured </a:t>
            </a:r>
            <a:r>
              <a:rPr b="0" lang="en-US" sz="4400" spc="-1" strike="noStrike">
                <a:latin typeface="Arial"/>
              </a:rPr>
              <a:t>Equity</a:t>
            </a:r>
            <a:endParaRPr b="0" lang="en-US" sz="4400" spc="-1" strike="noStrike">
              <a:latin typeface="Arial"/>
            </a:endParaRPr>
          </a:p>
        </p:txBody>
      </p:sp>
      <p:sp>
        <p:nvSpPr>
          <p:cNvPr id="50" name="PlaceHolder 2"/>
          <p:cNvSpPr>
            <a:spLocks noGrp="1"/>
          </p:cNvSpPr>
          <p:nvPr>
            <p:ph type="subTitle"/>
          </p:nvPr>
        </p:nvSpPr>
        <p:spPr>
          <a:xfrm>
            <a:off x="504000" y="1326600"/>
            <a:ext cx="9071640" cy="3288240"/>
          </a:xfrm>
          <a:prstGeom prst="rect">
            <a:avLst/>
          </a:prstGeom>
          <a:noFill/>
          <a:ln w="0">
            <a:noFill/>
          </a:ln>
        </p:spPr>
        <p:txBody>
          <a:bodyPr lIns="0" rIns="0" tIns="0" bIns="0" anchor="ctr">
            <a:noAutofit/>
          </a:bodyPr>
          <a:p>
            <a:pPr algn="ctr">
              <a:buNone/>
            </a:pPr>
            <a:r>
              <a:rPr b="0" lang="en-US" sz="3200" spc="-1" strike="noStrike">
                <a:latin typeface="Arial"/>
              </a:rPr>
              <a:t>Steven Presser</a:t>
            </a:r>
            <a:endParaRPr b="0" lang="en-US" sz="3200" spc="-1" strike="noStrike">
              <a:latin typeface="Arial"/>
            </a:endParaRPr>
          </a:p>
          <a:p>
            <a:pPr algn="ctr">
              <a:buNone/>
            </a:pPr>
            <a:endParaRPr b="0" lang="en-US" sz="3200" spc="-1" strike="noStrike">
              <a:latin typeface="Arial"/>
            </a:endParaRPr>
          </a:p>
          <a:p>
            <a:pPr algn="ctr">
              <a:buNone/>
            </a:pPr>
            <a:r>
              <a:rPr b="0" lang="en-US" sz="3200" spc="-1" strike="noStrike">
                <a:latin typeface="Arial"/>
              </a:rPr>
              <a:t>Slides with image descriptions and notes:</a:t>
            </a:r>
            <a:endParaRPr b="0" lang="en-US" sz="3200" spc="-1" strike="noStrike">
              <a:latin typeface="Arial"/>
            </a:endParaRPr>
          </a:p>
          <a:p>
            <a:pPr algn="ctr">
              <a:buNone/>
            </a:pPr>
            <a:r>
              <a:rPr b="0" lang="en-US" sz="3200" spc="-1" strike="noStrike">
                <a:latin typeface="Arial"/>
              </a:rPr>
              <a:t>pressers.name/enigma2022</a:t>
            </a:r>
            <a:endParaRPr b="0" lang="en-US" sz="32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0" name="PlaceHolder 1"/>
          <p:cNvSpPr>
            <a:spLocks noGrp="1"/>
          </p:cNvSpPr>
          <p:nvPr>
            <p:ph type="subTitle"/>
          </p:nvPr>
        </p:nvSpPr>
        <p:spPr>
          <a:xfrm>
            <a:off x="504000" y="226080"/>
            <a:ext cx="9071640" cy="4388400"/>
          </a:xfrm>
          <a:prstGeom prst="rect">
            <a:avLst/>
          </a:prstGeom>
          <a:noFill/>
          <a:ln w="0">
            <a:noFill/>
          </a:ln>
        </p:spPr>
        <p:txBody>
          <a:bodyPr lIns="0" rIns="0" tIns="0" bIns="0" anchor="ctr">
            <a:noAutofit/>
          </a:bodyPr>
          <a:p>
            <a:pPr algn="ctr">
              <a:buNone/>
            </a:pPr>
            <a:r>
              <a:rPr b="0" lang="en-US" sz="3200" spc="-1" strike="noStrike">
                <a:latin typeface="Arial"/>
              </a:rPr>
              <a:t>CAPTCHAs</a:t>
            </a:r>
            <a:endParaRPr b="0" lang="en-US" sz="3200" spc="-1" strike="noStrike">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1" name="" descr="An image of the reCAPTCHA CAPTCHA solution. Two visually distorted words are shown in a white box. Below that is a box for the user to enter the two words. In the bottom right are buttons for a new CAPTCHA, for an audio CAPTCHA and for help, as well as the reCAPTCHA logo, which is the text reCAPTCHA with a partial circle from the bottom of the first A in reCAPTCHA, around the front of the word, and back to the first A, where it ends with an arrow head.&#10;&#10;Licensed creative commons, from https://upload.wikimedia.org/wikipedia/commons/4/49/Captchacat.png"/>
          <p:cNvPicPr/>
          <p:nvPr/>
        </p:nvPicPr>
        <p:blipFill>
          <a:blip r:embed="rId1"/>
          <a:stretch/>
        </p:blipFill>
        <p:spPr>
          <a:xfrm>
            <a:off x="1850040" y="1577880"/>
            <a:ext cx="6380280" cy="2514600"/>
          </a:xfrm>
          <a:prstGeom prst="rect">
            <a:avLst/>
          </a:prstGeom>
          <a:ln w="0">
            <a:noFill/>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2" name="" descr="An example of a reCAPTCHA v2/v3 puzzle. This is an image-based task, where users must select all portions of an image which contain a particular type of object. In this instance, fire hydrants.&#10;&#10;Screenshot by the author"/>
          <p:cNvPicPr/>
          <p:nvPr/>
        </p:nvPicPr>
        <p:blipFill>
          <a:blip r:embed="rId1"/>
          <a:stretch/>
        </p:blipFill>
        <p:spPr>
          <a:xfrm>
            <a:off x="3325680" y="0"/>
            <a:ext cx="3429000" cy="4961880"/>
          </a:xfrm>
          <a:prstGeom prst="rect">
            <a:avLst/>
          </a:prstGeom>
          <a:ln w="0">
            <a:noFill/>
          </a:ln>
        </p:spPr>
      </p:pic>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3" name="" descr="A reCAPTCHA v3 &quot;no-CAPTCHA&quot; captcha. It has a checkbox and the text &quot;I'm not a robot&quot;.&#10;&#10;Screenshot by the author"/>
          <p:cNvPicPr/>
          <p:nvPr/>
        </p:nvPicPr>
        <p:blipFill>
          <a:blip r:embed="rId1"/>
          <a:stretch/>
        </p:blipFill>
        <p:spPr>
          <a:xfrm>
            <a:off x="1919520" y="1828800"/>
            <a:ext cx="6241320" cy="1600200"/>
          </a:xfrm>
          <a:prstGeom prst="rect">
            <a:avLst/>
          </a:prstGeom>
          <a:ln w="0">
            <a:noFill/>
          </a:ln>
        </p:spPr>
      </p:pic>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4" name="PlaceHolder 1"/>
          <p:cNvSpPr>
            <a:spLocks noGrp="1"/>
          </p:cNvSpPr>
          <p:nvPr>
            <p:ph type="subTitle"/>
          </p:nvPr>
        </p:nvSpPr>
        <p:spPr>
          <a:xfrm>
            <a:off x="504000" y="226080"/>
            <a:ext cx="9071640" cy="4388400"/>
          </a:xfrm>
          <a:prstGeom prst="rect">
            <a:avLst/>
          </a:prstGeom>
          <a:noFill/>
          <a:ln w="0">
            <a:noFill/>
          </a:ln>
        </p:spPr>
        <p:txBody>
          <a:bodyPr lIns="0" rIns="0" tIns="0" bIns="0" anchor="ctr">
            <a:noAutofit/>
          </a:bodyPr>
          <a:p>
            <a:pPr algn="ctr">
              <a:buNone/>
            </a:pPr>
            <a:r>
              <a:rPr b="0" lang="en-US" sz="3200" spc="-1" strike="noStrike">
                <a:latin typeface="Arial"/>
              </a:rPr>
              <a:t>hCaptcha</a:t>
            </a:r>
            <a:endParaRPr b="0" lang="en-US" sz="3200" spc="-1" strike="noStrike">
              <a:latin typeface="Aria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5"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algn="ctr">
              <a:buNone/>
            </a:pPr>
            <a:r>
              <a:rPr b="0" lang="en-US" sz="4400" spc="-1" strike="noStrike">
                <a:latin typeface="Arial"/>
              </a:rPr>
              <a:t>hCaptcha is...</a:t>
            </a:r>
            <a:endParaRPr b="0" lang="en-US" sz="4400" spc="-1" strike="noStrike">
              <a:latin typeface="Arial"/>
            </a:endParaRPr>
          </a:p>
        </p:txBody>
      </p:sp>
      <p:sp>
        <p:nvSpPr>
          <p:cNvPr id="66" name=""/>
          <p:cNvSpPr txBox="1"/>
          <p:nvPr/>
        </p:nvSpPr>
        <p:spPr>
          <a:xfrm>
            <a:off x="685800" y="1600200"/>
            <a:ext cx="1922760" cy="715320"/>
          </a:xfrm>
          <a:prstGeom prst="rect">
            <a:avLst/>
          </a:prstGeom>
          <a:noFill/>
          <a:ln w="0">
            <a:noFill/>
          </a:ln>
        </p:spPr>
        <p:txBody>
          <a:bodyPr lIns="90000" rIns="90000" tIns="45000" bIns="45000" anchor="t">
            <a:noAutofit/>
          </a:bodyPr>
          <a:p>
            <a:pPr>
              <a:lnSpc>
                <a:spcPct val="100000"/>
              </a:lnSpc>
              <a:buNone/>
            </a:pPr>
            <a:r>
              <a:rPr b="0" lang="en-US" sz="4400" spc="-1" strike="noStrike">
                <a:latin typeface="Arial"/>
                <a:ea typeface="Noto Sans CJK SC"/>
              </a:rPr>
              <a:t>Private</a:t>
            </a:r>
            <a:endParaRPr b="0" lang="en-US" sz="4400" spc="-1" strike="noStrike">
              <a:latin typeface="Arial"/>
            </a:endParaRPr>
          </a:p>
        </p:txBody>
      </p:sp>
      <p:sp>
        <p:nvSpPr>
          <p:cNvPr id="67" name=""/>
          <p:cNvSpPr txBox="1"/>
          <p:nvPr/>
        </p:nvSpPr>
        <p:spPr>
          <a:xfrm>
            <a:off x="685800" y="2532600"/>
            <a:ext cx="1953000" cy="715320"/>
          </a:xfrm>
          <a:prstGeom prst="rect">
            <a:avLst/>
          </a:prstGeom>
          <a:noFill/>
          <a:ln w="0">
            <a:noFill/>
          </a:ln>
        </p:spPr>
        <p:txBody>
          <a:bodyPr lIns="90000" rIns="90000" tIns="45000" bIns="45000" anchor="t">
            <a:noAutofit/>
          </a:bodyPr>
          <a:p>
            <a:r>
              <a:rPr b="0" lang="en-US" sz="4400" spc="-1" strike="noStrike">
                <a:latin typeface="Arial"/>
              </a:rPr>
              <a:t>Secure</a:t>
            </a:r>
            <a:endParaRPr b="0" lang="en-US" sz="4400" spc="-1" strike="noStrike">
              <a:latin typeface="Arial"/>
            </a:endParaRPr>
          </a:p>
        </p:txBody>
      </p:sp>
      <p:sp>
        <p:nvSpPr>
          <p:cNvPr id="68" name=""/>
          <p:cNvSpPr txBox="1"/>
          <p:nvPr/>
        </p:nvSpPr>
        <p:spPr>
          <a:xfrm>
            <a:off x="709200" y="3429000"/>
            <a:ext cx="5061960" cy="715320"/>
          </a:xfrm>
          <a:prstGeom prst="rect">
            <a:avLst/>
          </a:prstGeom>
          <a:noFill/>
          <a:ln w="0">
            <a:noFill/>
          </a:ln>
        </p:spPr>
        <p:txBody>
          <a:bodyPr lIns="90000" rIns="90000" tIns="45000" bIns="45000" anchor="t">
            <a:noAutofit/>
          </a:bodyPr>
          <a:p>
            <a:r>
              <a:rPr b="0" lang="en-US" sz="4400" spc="-1" strike="noStrike">
                <a:latin typeface="Arial"/>
              </a:rPr>
              <a:t>Faster/lower friction</a:t>
            </a:r>
            <a:endParaRPr b="0" lang="en-US" sz="4400" spc="-1" strike="noStrike">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9" name=""/>
          <p:cNvSpPr txBox="1"/>
          <p:nvPr/>
        </p:nvSpPr>
        <p:spPr>
          <a:xfrm>
            <a:off x="2122920" y="0"/>
            <a:ext cx="5834520" cy="4954680"/>
          </a:xfrm>
          <a:prstGeom prst="rect">
            <a:avLst/>
          </a:prstGeom>
          <a:blipFill rotWithShape="0">
            <a:blip r:embed="rId1"/>
            <a:stretch/>
          </a:blipFill>
          <a:ln w="0">
            <a:noFill/>
          </a:ln>
        </p:spPr>
        <p:txBody>
          <a:bodyPr lIns="90000" rIns="90000" tIns="45000" bIns="45000" anchor="ctr" anchorCtr="1">
            <a:noAutofit/>
          </a:bodyPr>
          <a:p>
            <a:pPr algn="ctr">
              <a:buNone/>
            </a:pPr>
            <a:r>
              <a:rPr b="0" lang="en-US" sz="6000" spc="-1" strike="noStrike">
                <a:latin typeface="Arial"/>
              </a:rPr>
              <a:t> </a:t>
            </a:r>
            <a:endParaRPr b="0" lang="en-US" sz="6000" spc="-1" strike="noStrike">
              <a:latin typeface="Arial"/>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0" name="" descr="An hCaptcha challenge is shown. It consists of directions at the top, with a 3 by 3 grid of images below it. Along the bottom are a burger menu (three dots arranged vertically), a refresh icon, the hCaptcha logo, and a button that reads &quot;next&quot;.&#10;&#10;The directions are in a dark teal box and read &quot;Please click each image containing a boat. If there are None, click Skip&quot;. There is also an image of a boat in the directions box.&#10;&#10;Screenshot by the author"/>
          <p:cNvPicPr/>
          <p:nvPr/>
        </p:nvPicPr>
        <p:blipFill>
          <a:blip r:embed="rId1"/>
          <a:stretch/>
        </p:blipFill>
        <p:spPr>
          <a:xfrm>
            <a:off x="3357360" y="0"/>
            <a:ext cx="3365640" cy="4963320"/>
          </a:xfrm>
          <a:prstGeom prst="rect">
            <a:avLst/>
          </a:prstGeom>
          <a:ln w="0">
            <a:noFill/>
          </a:ln>
        </p:spPr>
      </p:pic>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1" name="" descr="Another hCaptcha challenge is shown. The layout and directions are the same. The button in the lower-right-hand corner now reads &quot;verify&quot;. The user is once again asked to select all images in the grid which contain boats.&#10;&#10;Screenshot by the author."/>
          <p:cNvPicPr/>
          <p:nvPr/>
        </p:nvPicPr>
        <p:blipFill>
          <a:blip r:embed="rId1"/>
          <a:stretch/>
        </p:blipFill>
        <p:spPr>
          <a:xfrm>
            <a:off x="3403440" y="0"/>
            <a:ext cx="3273480" cy="4919400"/>
          </a:xfrm>
          <a:prstGeom prst="rect">
            <a:avLst/>
          </a:prstGeom>
          <a:ln w="0">
            <a:noFill/>
          </a:ln>
        </p:spPr>
      </p:pic>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2" name="" descr="A completed hCaptcha widget is shown. This is the same hCaptcha widget from the form as earlier (slide 16), however the checkbox now has a green checkbox in it.&#10;&#10;Screenshot by the author"/>
          <p:cNvPicPr/>
          <p:nvPr/>
        </p:nvPicPr>
        <p:blipFill>
          <a:blip r:embed="rId1"/>
          <a:stretch/>
        </p:blipFill>
        <p:spPr>
          <a:xfrm>
            <a:off x="2113200" y="1760400"/>
            <a:ext cx="5853600" cy="1607400"/>
          </a:xfrm>
          <a:prstGeom prst="rect">
            <a:avLst/>
          </a:prstGeom>
          <a:ln w="0">
            <a:noFill/>
          </a:ln>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algn="ctr">
              <a:buNone/>
            </a:pPr>
            <a:r>
              <a:rPr b="0" lang="en-US" sz="4400" spc="-1" strike="noStrike">
                <a:latin typeface="Arial"/>
              </a:rPr>
              <a:t>Agenda</a:t>
            </a:r>
            <a:endParaRPr b="0" lang="en-US" sz="4400" spc="-1" strike="noStrike">
              <a:latin typeface="Arial"/>
            </a:endParaRPr>
          </a:p>
        </p:txBody>
      </p:sp>
      <p:sp>
        <p:nvSpPr>
          <p:cNvPr id="52" name="PlaceHolder 2"/>
          <p:cNvSpPr>
            <a:spLocks noGrp="1"/>
          </p:cNvSpPr>
          <p:nvPr>
            <p:ph/>
          </p:nvPr>
        </p:nvSpPr>
        <p:spPr>
          <a:xfrm>
            <a:off x="504000" y="1326600"/>
            <a:ext cx="9071640" cy="328824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3200" spc="-1" strike="noStrike">
                <a:latin typeface="Arial"/>
              </a:rPr>
              <a:t>Background</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Assistive Technology</a:t>
            </a:r>
            <a:endParaRPr b="0" lang="en-US" sz="28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CAPTCHAs</a:t>
            </a:r>
            <a:endParaRPr b="0" lang="en-US" sz="2800" spc="-1" strike="noStrike">
              <a:latin typeface="Arial"/>
            </a:endParaRPr>
          </a:p>
          <a:p>
            <a:pPr marL="432000" indent="-324000">
              <a:spcBef>
                <a:spcPts val="1417"/>
              </a:spcBef>
              <a:buClr>
                <a:srgbClr val="000000"/>
              </a:buClr>
              <a:buSzPct val="45000"/>
              <a:buFont typeface="Wingdings" charset="2"/>
              <a:buChar char=""/>
            </a:pPr>
            <a:r>
              <a:rPr b="0" lang="en-US" sz="3200" spc="-1" strike="noStrike">
                <a:latin typeface="Arial"/>
              </a:rPr>
              <a:t>hCaptcha</a:t>
            </a:r>
            <a:endParaRPr b="0" lang="en-US" sz="3200" spc="-1" strike="noStrike">
              <a:latin typeface="Arial"/>
            </a:endParaRPr>
          </a:p>
          <a:p>
            <a:pPr marL="432000" indent="-324000">
              <a:spcBef>
                <a:spcPts val="1417"/>
              </a:spcBef>
              <a:buClr>
                <a:srgbClr val="000000"/>
              </a:buClr>
              <a:buSzPct val="45000"/>
              <a:buFont typeface="Wingdings" charset="2"/>
              <a:buChar char=""/>
            </a:pPr>
            <a:r>
              <a:rPr b="0" lang="en-US" sz="3200" spc="-1" strike="noStrike">
                <a:latin typeface="Arial"/>
              </a:rPr>
              <a:t>The Future</a:t>
            </a:r>
            <a:endParaRPr b="0" lang="en-US" sz="3200" spc="-1" strike="noStrike">
              <a:latin typeface="Arial"/>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3" name="" descr="The same form with an hCaptcha widget is shown from earlier (slide 16). Description below is the same as earlier.&#10;&#10;A form using hCaptcha. It has two input objects and has an hcaptcha widget at the bottom. The first input object is labeled &quot;First name&quot;, is a text input, and has the hint text &quot;Enter your name&quot; visible. The second input is labeled &quot;Your favorite vegetable&quot; and has two radio buttons visible: Eggplant and Carrot. Finally, there is an hCaptcha widget. It is a wide and short light grey box. At the left of the box is a checkbox labeled &quot;I am human&quot;. On the right, the hCaptcha name appears below the hCaptcha logo, along with links for &quot;privacy&quot; and &quot;terms&quot;. The hCaptcha logo is a hand held with the palm facing the viewer, rotated 45 degrees clockwise of vertical, over pixelated teal, blue and green boxes making an approximation of a filled in circle.&#10;&#10;Screenshot by the author"/>
          <p:cNvPicPr/>
          <p:nvPr/>
        </p:nvPicPr>
        <p:blipFill>
          <a:blip r:embed="rId1"/>
          <a:stretch/>
        </p:blipFill>
        <p:spPr>
          <a:xfrm>
            <a:off x="2289240" y="172440"/>
            <a:ext cx="5501520" cy="4671360"/>
          </a:xfrm>
          <a:prstGeom prst="rect">
            <a:avLst/>
          </a:prstGeom>
          <a:ln w="0">
            <a:noFill/>
          </a:ln>
        </p:spPr>
      </p:pic>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4" name="" descr="The same hCaptcha challenge as earlier (slide 17) is shown. It consists of directions at the top, with a 3 by 3 grid of images below it. Along the bottom are a burger menu (three dots arranged vertically), a refresh icon, the hCaptcha logo, and a button that reads &quot;next&quot;.&#10;&#10;The directions are in a dark teal box and read &quot;Please click each image containing a boat. If there are None, click Skip&quot;. There is also an image of a boat in the directions box.&#10;&#10;Screenshot by the author"/>
          <p:cNvPicPr/>
          <p:nvPr/>
        </p:nvPicPr>
        <p:blipFill>
          <a:blip r:embed="rId1"/>
          <a:stretch/>
        </p:blipFill>
        <p:spPr>
          <a:xfrm>
            <a:off x="3468960" y="228600"/>
            <a:ext cx="3142440" cy="4634280"/>
          </a:xfrm>
          <a:prstGeom prst="rect">
            <a:avLst/>
          </a:prstGeom>
          <a:ln w="0">
            <a:noFill/>
          </a:ln>
        </p:spPr>
      </p:pic>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5" name="" descr="A screenshot of part of the hCaptcha challenge is shown. This highlights the burger menu in the bottom left, which is currently active. It shows items labeled, &quot;Accessibility&quot;, &quot;Report Image&quot;, &quot;Report bug&quot; and &quot;Information&quot;. The text of &quot;report Image&quot; is red, all others are black.&#10;&#10;Screenshot by the author"/>
          <p:cNvPicPr/>
          <p:nvPr/>
        </p:nvPicPr>
        <p:blipFill>
          <a:blip r:embed="rId1"/>
          <a:stretch/>
        </p:blipFill>
        <p:spPr>
          <a:xfrm>
            <a:off x="3590640" y="1172520"/>
            <a:ext cx="2898720" cy="3096720"/>
          </a:xfrm>
          <a:prstGeom prst="rect">
            <a:avLst/>
          </a:prstGeom>
          <a:ln w="0">
            <a:noFill/>
          </a:ln>
        </p:spPr>
      </p:pic>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6" name="" descr="A form that allows a user to sign up for hCaptcha accessibility access using an email address. At the top are the hCaptcha logo and name, then the title &quot;Sign up for hCaptcha Accessibility Access&quot;. Below that is a text field labeled &quot;email. At the bottom is a submit button. Between the button and the email filed is the text:&#10;&#10;Please click Submit and then check your email. Note our terms and conditions below. By entering yout email to sign up, you agree to our Terms and to recieve service-related email from us. We will never use your email for any other purpose than enabling accessibility access and preventing abuse.&quot;&#10;&#10;Screenshot by the author."/>
          <p:cNvPicPr/>
          <p:nvPr/>
        </p:nvPicPr>
        <p:blipFill>
          <a:blip r:embed="rId1"/>
          <a:stretch/>
        </p:blipFill>
        <p:spPr>
          <a:xfrm>
            <a:off x="3168360" y="118080"/>
            <a:ext cx="3743640" cy="4813200"/>
          </a:xfrm>
          <a:prstGeom prst="rect">
            <a:avLst/>
          </a:prstGeom>
          <a:ln w="0">
            <a:noFill/>
          </a:ln>
        </p:spPr>
      </p:pic>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7" name="" descr="The body of the email sent by hCaptcha when a user signs up for accessibility access. At the top is the hCaptcha logo and name, then the title &quot;Welcome to hCaptcha Accessibility!&quot;. Below that is the text &quot;Please click here to log in to hCaptcha&quot;. Below that is what appears to be a dark green button with the text &quot;Get Accessibility Cookie&quot;. Finally, at the bottom, there is the text:&#10;&#10;&quot;This will let you set a cookie that enables you to skip requests for hCaptcha challenges.&#10;Save this email or bookmark the link above, then open it and click the link again in order to refresh the cookie if you start to see challenges again.&#10;Please note that the number of requests per day is limited, and your IP and account will be banned in the event of abuse.&#10;Please email support@hcaptcha.com if you have any questions or difficulties.&quot;&#10;&#10;Screenshot by the author"/>
          <p:cNvPicPr/>
          <p:nvPr/>
        </p:nvPicPr>
        <p:blipFill>
          <a:blip r:embed="rId1"/>
          <a:stretch/>
        </p:blipFill>
        <p:spPr>
          <a:xfrm>
            <a:off x="2652840" y="77400"/>
            <a:ext cx="4774320" cy="4666320"/>
          </a:xfrm>
          <a:prstGeom prst="rect">
            <a:avLst/>
          </a:prstGeom>
          <a:ln w="0">
            <a:noFill/>
          </a:ln>
        </p:spPr>
      </p:pic>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8" name="" descr="Shows a subset of the page where a user of the accessibility workflow can have a cookie set. At the top is the hCaptcha logo. Below that, the title &quot;Welcome! Let's get started&quot;. Then below that the text &quot;To use hCaptcha as an accessibility user you will need a periodically refreshed cookie.&quot;.&#10;&#10;Below that is a 1 in a purple circle, with the text &quot;Get&quot; next to it. Below those items are the text &quot;First, set your accessibility cookie&quot;. Below the text is a dark green button with the text &quot;Set Cookie&quot;.&#10;&#10;Screenshot by the author"/>
          <p:cNvPicPr/>
          <p:nvPr/>
        </p:nvPicPr>
        <p:blipFill>
          <a:blip r:embed="rId1"/>
          <a:stretch/>
        </p:blipFill>
        <p:spPr>
          <a:xfrm>
            <a:off x="2219760" y="648720"/>
            <a:ext cx="5640840" cy="3748680"/>
          </a:xfrm>
          <a:prstGeom prst="rect">
            <a:avLst/>
          </a:prstGeom>
          <a:ln w="0">
            <a:noFill/>
          </a:ln>
        </p:spPr>
      </p:pic>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9" name="" descr="This shows a subset of the previous page, after the &quot;Get cookie&quot; button is pressed. The button is now a paler green, indicating it is deactivated. Below the button the text &quot;Cookie set&quot; appears.&#10;&#10;Screenshot by the author."/>
          <p:cNvPicPr/>
          <p:nvPr/>
        </p:nvPicPr>
        <p:blipFill>
          <a:blip r:embed="rId1"/>
          <a:stretch/>
        </p:blipFill>
        <p:spPr>
          <a:xfrm>
            <a:off x="2177280" y="1083600"/>
            <a:ext cx="5725800" cy="2743200"/>
          </a:xfrm>
          <a:prstGeom prst="rect">
            <a:avLst/>
          </a:prstGeom>
          <a:ln w="0">
            <a:noFill/>
          </a:ln>
        </p:spPr>
      </p:pic>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0" name="" descr="This is the same form using hCaptcha seen earlier. The same description as earlier follows.&#10;&#10;A form using hCaptcha. It has two input objects and has an hcaptcha widget at the bottom. The first input object is labeled &quot;First name&quot;, is a text input, and has the hint text &quot;Enter your name&quot; visible. The second input is labeled &quot;Your favorite vegetable&quot; and has two radio buttons visible: Eggplant and Carrot. Finally, there is an hCaptcha widget. It is a wide and short light grey box. At the left of the box is a checkbox labeled &quot;I am human&quot;. On the right, the hCaptcha name appears below the hCaptcha logo, along with links for &quot;privacy&quot; and &quot;terms&quot;. The hCaptcha logo is a hand held flat, rotated 45 degrees clockwise of vertical, over pixelated teal, blue and green boxes making an approximation of a filled in circle.&#10;&#10;Screenshot by the author"/>
          <p:cNvPicPr/>
          <p:nvPr/>
        </p:nvPicPr>
        <p:blipFill>
          <a:blip r:embed="rId1"/>
          <a:stretch/>
        </p:blipFill>
        <p:spPr>
          <a:xfrm>
            <a:off x="2296800" y="228600"/>
            <a:ext cx="5486400" cy="4658760"/>
          </a:xfrm>
          <a:prstGeom prst="rect">
            <a:avLst/>
          </a:prstGeom>
          <a:ln w="0">
            <a:noFill/>
          </a:ln>
        </p:spPr>
      </p:pic>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1" name="" descr="An hCaptcha widget is shown. The checkbox is now green, indicating that the user has passed."/>
          <p:cNvPicPr/>
          <p:nvPr/>
        </p:nvPicPr>
        <p:blipFill>
          <a:blip r:embed="rId1"/>
          <a:stretch/>
        </p:blipFill>
        <p:spPr>
          <a:xfrm>
            <a:off x="2514600" y="1962000"/>
            <a:ext cx="5020920" cy="1378800"/>
          </a:xfrm>
          <a:prstGeom prst="rect">
            <a:avLst/>
          </a:prstGeom>
          <a:ln w="0">
            <a:noFill/>
          </a:ln>
        </p:spPr>
      </p:pic>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algn="ctr">
              <a:buNone/>
            </a:pPr>
            <a:r>
              <a:rPr b="0" lang="en-US" sz="4400" spc="-1" strike="noStrike">
                <a:latin typeface="Arial"/>
              </a:rPr>
              <a:t>hCaptcha is...</a:t>
            </a:r>
            <a:endParaRPr b="0" lang="en-US" sz="4400" spc="-1" strike="noStrike">
              <a:latin typeface="Arial"/>
            </a:endParaRPr>
          </a:p>
        </p:txBody>
      </p:sp>
      <p:sp>
        <p:nvSpPr>
          <p:cNvPr id="83" name=""/>
          <p:cNvSpPr txBox="1"/>
          <p:nvPr/>
        </p:nvSpPr>
        <p:spPr>
          <a:xfrm>
            <a:off x="685800" y="1600200"/>
            <a:ext cx="1922760" cy="715320"/>
          </a:xfrm>
          <a:prstGeom prst="rect">
            <a:avLst/>
          </a:prstGeom>
          <a:noFill/>
          <a:ln w="0">
            <a:noFill/>
          </a:ln>
        </p:spPr>
        <p:txBody>
          <a:bodyPr lIns="90000" rIns="90000" tIns="45000" bIns="45000" anchor="t">
            <a:noAutofit/>
          </a:bodyPr>
          <a:p>
            <a:pPr>
              <a:lnSpc>
                <a:spcPct val="100000"/>
              </a:lnSpc>
              <a:buNone/>
            </a:pPr>
            <a:r>
              <a:rPr b="0" lang="en-US" sz="4400" spc="-1" strike="noStrike">
                <a:latin typeface="Arial"/>
                <a:ea typeface="Noto Sans CJK SC"/>
              </a:rPr>
              <a:t>Private</a:t>
            </a:r>
            <a:endParaRPr b="0" lang="en-US" sz="4400" spc="-1" strike="noStrike">
              <a:latin typeface="Arial"/>
            </a:endParaRPr>
          </a:p>
        </p:txBody>
      </p:sp>
      <p:sp>
        <p:nvSpPr>
          <p:cNvPr id="84" name=""/>
          <p:cNvSpPr txBox="1"/>
          <p:nvPr/>
        </p:nvSpPr>
        <p:spPr>
          <a:xfrm>
            <a:off x="685800" y="2532600"/>
            <a:ext cx="2711880" cy="896400"/>
          </a:xfrm>
          <a:prstGeom prst="rect">
            <a:avLst/>
          </a:prstGeom>
          <a:noFill/>
          <a:ln w="0">
            <a:noFill/>
          </a:ln>
        </p:spPr>
        <p:txBody>
          <a:bodyPr lIns="90000" rIns="90000" tIns="45000" bIns="45000" anchor="t">
            <a:noAutofit/>
          </a:bodyPr>
          <a:p>
            <a:r>
              <a:rPr b="0" lang="en-US" sz="4400" spc="-1" strike="noStrike">
                <a:latin typeface="Arial"/>
              </a:rPr>
              <a:t>Secure</a:t>
            </a:r>
            <a:endParaRPr b="0" lang="en-US" sz="4400" spc="-1" strike="noStrike">
              <a:latin typeface="Arial"/>
            </a:endParaRPr>
          </a:p>
        </p:txBody>
      </p:sp>
      <p:sp>
        <p:nvSpPr>
          <p:cNvPr id="85" name=""/>
          <p:cNvSpPr txBox="1"/>
          <p:nvPr/>
        </p:nvSpPr>
        <p:spPr>
          <a:xfrm>
            <a:off x="709200" y="3429000"/>
            <a:ext cx="9208800" cy="1644840"/>
          </a:xfrm>
          <a:prstGeom prst="rect">
            <a:avLst/>
          </a:prstGeom>
          <a:noFill/>
          <a:ln w="0">
            <a:noFill/>
          </a:ln>
        </p:spPr>
        <p:txBody>
          <a:bodyPr lIns="90000" rIns="90000" tIns="45000" bIns="45000" anchor="t">
            <a:noAutofit/>
          </a:bodyPr>
          <a:p>
            <a:pPr>
              <a:lnSpc>
                <a:spcPct val="100000"/>
              </a:lnSpc>
              <a:buNone/>
            </a:pPr>
            <a:r>
              <a:rPr b="0" lang="en-US" sz="4400" spc="-1" strike="sngStrike">
                <a:latin typeface="Arial"/>
                <a:ea typeface="Noto Sans CJK SC"/>
              </a:rPr>
              <a:t>Faster/lower friction</a:t>
            </a:r>
            <a:r>
              <a:rPr b="0" lang="en-US" sz="4400" spc="-1" strike="noStrike">
                <a:latin typeface="Arial"/>
                <a:ea typeface="Noto Sans CJK SC"/>
              </a:rPr>
              <a:t> </a:t>
            </a:r>
            <a:r>
              <a:rPr b="0" lang="en-US" sz="4400" spc="-1" strike="noStrike">
                <a:solidFill>
                  <a:srgbClr val="ff0000"/>
                </a:solidFill>
                <a:latin typeface="Karumbi"/>
              </a:rPr>
              <a:t>… except for people with </a:t>
            </a:r>
            <a:endParaRPr b="0" lang="en-US" sz="4400" spc="-1" strike="noStrike">
              <a:latin typeface="Arial"/>
            </a:endParaRPr>
          </a:p>
          <a:p>
            <a:pPr>
              <a:lnSpc>
                <a:spcPct val="100000"/>
              </a:lnSpc>
              <a:buNone/>
            </a:pPr>
            <a:r>
              <a:rPr b="0" lang="en-US" sz="4400" spc="-1" strike="noStrike">
                <a:solidFill>
                  <a:srgbClr val="ff0000"/>
                </a:solidFill>
                <a:latin typeface="Karumbi"/>
              </a:rPr>
              <a:t>	</a:t>
            </a:r>
            <a:r>
              <a:rPr b="0" lang="en-US" sz="4400" spc="-1" strike="noStrike">
                <a:solidFill>
                  <a:srgbClr val="ff0000"/>
                </a:solidFill>
                <a:latin typeface="Karumbi"/>
              </a:rPr>
              <a:t>	</a:t>
            </a:r>
            <a:r>
              <a:rPr b="0" lang="en-US" sz="4400" spc="-1" strike="noStrike">
                <a:solidFill>
                  <a:srgbClr val="ff0000"/>
                </a:solidFill>
                <a:latin typeface="Karumbi"/>
              </a:rPr>
              <a:t>	</a:t>
            </a:r>
            <a:r>
              <a:rPr b="0" lang="en-US" sz="4400" spc="-1" strike="noStrike">
                <a:solidFill>
                  <a:srgbClr val="ff0000"/>
                </a:solidFill>
                <a:latin typeface="Karumbi"/>
              </a:rPr>
              <a:t>	</a:t>
            </a:r>
            <a:r>
              <a:rPr b="0" lang="en-US" sz="4400" spc="-1" strike="noStrike">
                <a:solidFill>
                  <a:srgbClr val="ff0000"/>
                </a:solidFill>
                <a:latin typeface="Karumbi"/>
              </a:rPr>
              <a:t>	</a:t>
            </a:r>
            <a:r>
              <a:rPr b="0" lang="en-US" sz="4400" spc="-1" strike="noStrike">
                <a:solidFill>
                  <a:srgbClr val="ff0000"/>
                </a:solidFill>
                <a:latin typeface="Karumbi"/>
              </a:rPr>
              <a:t>	</a:t>
            </a:r>
            <a:r>
              <a:rPr b="0" lang="en-US" sz="4400" spc="-1" strike="noStrike">
                <a:solidFill>
                  <a:srgbClr val="ff0000"/>
                </a:solidFill>
                <a:latin typeface="Karumbi"/>
              </a:rPr>
              <a:t>	</a:t>
            </a:r>
            <a:r>
              <a:rPr b="0" lang="en-US" sz="4400" spc="-1" strike="noStrike">
                <a:solidFill>
                  <a:srgbClr val="ff0000"/>
                </a:solidFill>
                <a:latin typeface="Karumbi"/>
              </a:rPr>
              <a:t>	</a:t>
            </a:r>
            <a:r>
              <a:rPr b="0" lang="en-US" sz="4400" spc="-1" strike="noStrike">
                <a:solidFill>
                  <a:srgbClr val="ff0000"/>
                </a:solidFill>
                <a:latin typeface="Karumbi"/>
              </a:rPr>
              <a:t>	</a:t>
            </a:r>
            <a:r>
              <a:rPr b="0" lang="en-US" sz="4400" spc="-1" strike="noStrike">
                <a:solidFill>
                  <a:srgbClr val="ff0000"/>
                </a:solidFill>
                <a:latin typeface="Karumbi"/>
              </a:rPr>
              <a:t>	</a:t>
            </a:r>
            <a:r>
              <a:rPr b="0" lang="en-US" sz="4400" spc="-1" strike="noStrike">
                <a:solidFill>
                  <a:srgbClr val="ff0000"/>
                </a:solidFill>
                <a:latin typeface="Karumbi"/>
              </a:rPr>
              <a:t>	</a:t>
            </a:r>
            <a:r>
              <a:rPr b="0" lang="en-US" sz="4400" spc="-1" strike="noStrike">
                <a:solidFill>
                  <a:srgbClr val="ff0000"/>
                </a:solidFill>
                <a:latin typeface="Karumbi"/>
              </a:rPr>
              <a:t>	</a:t>
            </a:r>
            <a:r>
              <a:rPr b="0" lang="en-US" sz="4400" spc="-1" strike="noStrike">
                <a:solidFill>
                  <a:srgbClr val="ff0000"/>
                </a:solidFill>
                <a:latin typeface="Karumbi"/>
              </a:rPr>
              <a:t>disabilities</a:t>
            </a:r>
            <a:endParaRPr b="0" lang="en-US" sz="4400" spc="-1" strike="noStrike">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 name="PlaceHolder 1"/>
          <p:cNvSpPr>
            <a:spLocks noGrp="1"/>
          </p:cNvSpPr>
          <p:nvPr>
            <p:ph type="subTitle"/>
          </p:nvPr>
        </p:nvSpPr>
        <p:spPr>
          <a:xfrm>
            <a:off x="504000" y="226080"/>
            <a:ext cx="9071640" cy="4388400"/>
          </a:xfrm>
          <a:prstGeom prst="rect">
            <a:avLst/>
          </a:prstGeom>
          <a:noFill/>
          <a:ln w="0">
            <a:noFill/>
          </a:ln>
        </p:spPr>
        <p:txBody>
          <a:bodyPr lIns="0" rIns="0" tIns="0" bIns="0" anchor="ctr">
            <a:noAutofit/>
          </a:bodyPr>
          <a:p>
            <a:pPr algn="ctr">
              <a:buNone/>
            </a:pPr>
            <a:r>
              <a:rPr b="0" lang="en-US" sz="3200" spc="-1" strike="noStrike">
                <a:latin typeface="Arial"/>
              </a:rPr>
              <a:t>Assistive Technology</a:t>
            </a:r>
            <a:endParaRPr b="0" lang="en-US" sz="3200" spc="-1" strike="noStrike">
              <a:latin typeface="Arial"/>
            </a:endParaRPr>
          </a:p>
        </p:txBody>
      </p:sp>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6" name="PlaceHolder 1"/>
          <p:cNvSpPr>
            <a:spLocks noGrp="1"/>
          </p:cNvSpPr>
          <p:nvPr>
            <p:ph type="subTitle"/>
          </p:nvPr>
        </p:nvSpPr>
        <p:spPr>
          <a:xfrm>
            <a:off x="504000" y="226080"/>
            <a:ext cx="9071640" cy="4388400"/>
          </a:xfrm>
          <a:prstGeom prst="rect">
            <a:avLst/>
          </a:prstGeom>
          <a:noFill/>
          <a:ln w="0">
            <a:noFill/>
          </a:ln>
        </p:spPr>
        <p:txBody>
          <a:bodyPr lIns="0" rIns="0" tIns="0" bIns="0" anchor="ctr">
            <a:noAutofit/>
          </a:bodyPr>
          <a:p>
            <a:pPr algn="ctr">
              <a:buNone/>
            </a:pPr>
            <a:r>
              <a:rPr b="0" lang="en-US" sz="3200" spc="-1" strike="noStrike">
                <a:latin typeface="Arial"/>
              </a:rPr>
              <a:t>Privacy</a:t>
            </a:r>
            <a:endParaRPr b="0" lang="en-US" sz="3200" spc="-1" strike="noStrike">
              <a:latin typeface="Arial"/>
            </a:endParaRPr>
          </a:p>
        </p:txBody>
      </p:sp>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7" name="" descr="The top of the hcaptcha accessibility dashboard is shown. In the top right hand corner, the partial email address &quot;hcaptchatest3@...&quot; is shown. Behind it is a purple heading, with the hCaptcha logo and name on the left. Below the purple header is the hCaptcha logo and the text &quot;Welcome! Let's get started.&quot;.&#10;&#10;Screenshot by the author"/>
          <p:cNvPicPr/>
          <p:nvPr/>
        </p:nvPicPr>
        <p:blipFill>
          <a:blip r:embed="rId1"/>
          <a:stretch/>
        </p:blipFill>
        <p:spPr>
          <a:xfrm>
            <a:off x="-21240" y="914400"/>
            <a:ext cx="10079640" cy="2989440"/>
          </a:xfrm>
          <a:prstGeom prst="rect">
            <a:avLst/>
          </a:prstGeom>
          <a:ln w="0">
            <a:noFill/>
          </a:ln>
        </p:spPr>
      </p:pic>
      <p:sp>
        <p:nvSpPr>
          <p:cNvPr id="88" name=""/>
          <p:cNvSpPr/>
          <p:nvPr/>
        </p:nvSpPr>
        <p:spPr>
          <a:xfrm>
            <a:off x="7772400" y="685800"/>
            <a:ext cx="2057400" cy="685800"/>
          </a:xfrm>
          <a:prstGeom prst="ellipse">
            <a:avLst/>
          </a:prstGeom>
          <a:noFill/>
          <a:ln w="54720">
            <a:solidFill>
              <a:srgbClr val="ff0000"/>
            </a:solidFill>
            <a:round/>
          </a:ln>
        </p:spPr>
        <p:style>
          <a:lnRef idx="0"/>
          <a:fillRef idx="0"/>
          <a:effectRef idx="0"/>
          <a:fontRef idx="minor"/>
        </p:style>
      </p:sp>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9"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algn="ctr">
              <a:buNone/>
            </a:pPr>
            <a:r>
              <a:rPr b="0" lang="en-US" sz="4400" spc="-1" strike="noStrike">
                <a:latin typeface="Arial"/>
              </a:rPr>
              <a:t>hCaptcha is...</a:t>
            </a:r>
            <a:endParaRPr b="0" lang="en-US" sz="4400" spc="-1" strike="noStrike">
              <a:latin typeface="Arial"/>
            </a:endParaRPr>
          </a:p>
        </p:txBody>
      </p:sp>
      <p:sp>
        <p:nvSpPr>
          <p:cNvPr id="90" name=""/>
          <p:cNvSpPr txBox="1"/>
          <p:nvPr/>
        </p:nvSpPr>
        <p:spPr>
          <a:xfrm>
            <a:off x="685800" y="1600200"/>
            <a:ext cx="7598160" cy="896400"/>
          </a:xfrm>
          <a:prstGeom prst="rect">
            <a:avLst/>
          </a:prstGeom>
          <a:noFill/>
          <a:ln w="0">
            <a:noFill/>
          </a:ln>
        </p:spPr>
        <p:txBody>
          <a:bodyPr lIns="90000" rIns="90000" tIns="45000" bIns="45000" anchor="t">
            <a:noAutofit/>
          </a:bodyPr>
          <a:p>
            <a:pPr>
              <a:lnSpc>
                <a:spcPct val="100000"/>
              </a:lnSpc>
              <a:buNone/>
            </a:pPr>
            <a:r>
              <a:rPr b="0" lang="en-US" sz="4400" spc="-1" strike="sngStrike">
                <a:latin typeface="Arial"/>
                <a:ea typeface="Noto Sans CJK SC"/>
              </a:rPr>
              <a:t>Private</a:t>
            </a:r>
            <a:r>
              <a:rPr b="0" lang="en-US" sz="4400" spc="-1" strike="noStrike">
                <a:latin typeface="Arial"/>
                <a:ea typeface="Noto Sans CJK SC"/>
              </a:rPr>
              <a:t> </a:t>
            </a:r>
            <a:r>
              <a:rPr b="0" lang="en-US" sz="4400" spc="-1" strike="noStrike">
                <a:solidFill>
                  <a:srgbClr val="ff0000"/>
                </a:solidFill>
                <a:latin typeface="Karumbi"/>
              </a:rPr>
              <a:t>… except for people with disabilities</a:t>
            </a:r>
            <a:endParaRPr b="0" lang="en-US" sz="4400" spc="-1" strike="noStrike">
              <a:latin typeface="Arial"/>
            </a:endParaRPr>
          </a:p>
        </p:txBody>
      </p:sp>
      <p:sp>
        <p:nvSpPr>
          <p:cNvPr id="91" name=""/>
          <p:cNvSpPr txBox="1"/>
          <p:nvPr/>
        </p:nvSpPr>
        <p:spPr>
          <a:xfrm>
            <a:off x="685800" y="2532600"/>
            <a:ext cx="2711880" cy="896400"/>
          </a:xfrm>
          <a:prstGeom prst="rect">
            <a:avLst/>
          </a:prstGeom>
          <a:noFill/>
          <a:ln w="0">
            <a:noFill/>
          </a:ln>
        </p:spPr>
        <p:txBody>
          <a:bodyPr lIns="90000" rIns="90000" tIns="45000" bIns="45000" anchor="t">
            <a:noAutofit/>
          </a:bodyPr>
          <a:p>
            <a:pPr>
              <a:lnSpc>
                <a:spcPct val="100000"/>
              </a:lnSpc>
              <a:buNone/>
            </a:pPr>
            <a:r>
              <a:rPr b="0" lang="en-US" sz="4400" spc="-1" strike="noStrike">
                <a:latin typeface="Arial"/>
                <a:ea typeface="Noto Sans CJK SC"/>
              </a:rPr>
              <a:t>Secure</a:t>
            </a:r>
            <a:endParaRPr b="0" lang="en-US" sz="4400" spc="-1" strike="noStrike">
              <a:latin typeface="Arial"/>
            </a:endParaRPr>
          </a:p>
        </p:txBody>
      </p:sp>
      <p:sp>
        <p:nvSpPr>
          <p:cNvPr id="92" name=""/>
          <p:cNvSpPr txBox="1"/>
          <p:nvPr/>
        </p:nvSpPr>
        <p:spPr>
          <a:xfrm>
            <a:off x="709200" y="3429000"/>
            <a:ext cx="9208800" cy="1644840"/>
          </a:xfrm>
          <a:prstGeom prst="rect">
            <a:avLst/>
          </a:prstGeom>
          <a:noFill/>
          <a:ln w="0">
            <a:noFill/>
          </a:ln>
        </p:spPr>
        <p:txBody>
          <a:bodyPr lIns="90000" rIns="90000" tIns="45000" bIns="45000" anchor="t">
            <a:noAutofit/>
          </a:bodyPr>
          <a:p>
            <a:pPr>
              <a:lnSpc>
                <a:spcPct val="100000"/>
              </a:lnSpc>
              <a:buNone/>
            </a:pPr>
            <a:r>
              <a:rPr b="0" lang="en-US" sz="4400" spc="-1" strike="sngStrike">
                <a:latin typeface="Arial"/>
                <a:ea typeface="Noto Sans CJK SC"/>
              </a:rPr>
              <a:t>Faster/lower friction</a:t>
            </a:r>
            <a:r>
              <a:rPr b="0" lang="en-US" sz="4400" spc="-1" strike="noStrike">
                <a:latin typeface="Arial"/>
                <a:ea typeface="Noto Sans CJK SC"/>
              </a:rPr>
              <a:t> </a:t>
            </a:r>
            <a:r>
              <a:rPr b="0" lang="en-US" sz="4400" spc="-1" strike="noStrike">
                <a:solidFill>
                  <a:srgbClr val="ff0000"/>
                </a:solidFill>
                <a:latin typeface="Karumbi"/>
              </a:rPr>
              <a:t>… except for people with </a:t>
            </a:r>
            <a:endParaRPr b="0" lang="en-US" sz="4400" spc="-1" strike="noStrike">
              <a:latin typeface="Arial"/>
            </a:endParaRPr>
          </a:p>
          <a:p>
            <a:pPr>
              <a:lnSpc>
                <a:spcPct val="100000"/>
              </a:lnSpc>
              <a:buNone/>
            </a:pPr>
            <a:r>
              <a:rPr b="0" lang="en-US" sz="4400" spc="-1" strike="noStrike">
                <a:solidFill>
                  <a:srgbClr val="ff0000"/>
                </a:solidFill>
                <a:latin typeface="Karumbi"/>
              </a:rPr>
              <a:t>	</a:t>
            </a:r>
            <a:r>
              <a:rPr b="0" lang="en-US" sz="4400" spc="-1" strike="noStrike">
                <a:solidFill>
                  <a:srgbClr val="ff0000"/>
                </a:solidFill>
                <a:latin typeface="Karumbi"/>
              </a:rPr>
              <a:t>	</a:t>
            </a:r>
            <a:r>
              <a:rPr b="0" lang="en-US" sz="4400" spc="-1" strike="noStrike">
                <a:solidFill>
                  <a:srgbClr val="ff0000"/>
                </a:solidFill>
                <a:latin typeface="Karumbi"/>
              </a:rPr>
              <a:t>	</a:t>
            </a:r>
            <a:r>
              <a:rPr b="0" lang="en-US" sz="4400" spc="-1" strike="noStrike">
                <a:solidFill>
                  <a:srgbClr val="ff0000"/>
                </a:solidFill>
                <a:latin typeface="Karumbi"/>
              </a:rPr>
              <a:t>	</a:t>
            </a:r>
            <a:r>
              <a:rPr b="0" lang="en-US" sz="4400" spc="-1" strike="noStrike">
                <a:solidFill>
                  <a:srgbClr val="ff0000"/>
                </a:solidFill>
                <a:latin typeface="Karumbi"/>
              </a:rPr>
              <a:t>	</a:t>
            </a:r>
            <a:r>
              <a:rPr b="0" lang="en-US" sz="4400" spc="-1" strike="noStrike">
                <a:solidFill>
                  <a:srgbClr val="ff0000"/>
                </a:solidFill>
                <a:latin typeface="Karumbi"/>
              </a:rPr>
              <a:t>	</a:t>
            </a:r>
            <a:r>
              <a:rPr b="0" lang="en-US" sz="4400" spc="-1" strike="noStrike">
                <a:solidFill>
                  <a:srgbClr val="ff0000"/>
                </a:solidFill>
                <a:latin typeface="Karumbi"/>
              </a:rPr>
              <a:t>	</a:t>
            </a:r>
            <a:r>
              <a:rPr b="0" lang="en-US" sz="4400" spc="-1" strike="noStrike">
                <a:solidFill>
                  <a:srgbClr val="ff0000"/>
                </a:solidFill>
                <a:latin typeface="Karumbi"/>
              </a:rPr>
              <a:t>	</a:t>
            </a:r>
            <a:r>
              <a:rPr b="0" lang="en-US" sz="4400" spc="-1" strike="noStrike">
                <a:solidFill>
                  <a:srgbClr val="ff0000"/>
                </a:solidFill>
                <a:latin typeface="Karumbi"/>
              </a:rPr>
              <a:t>	</a:t>
            </a:r>
            <a:r>
              <a:rPr b="0" lang="en-US" sz="4400" spc="-1" strike="noStrike">
                <a:solidFill>
                  <a:srgbClr val="ff0000"/>
                </a:solidFill>
                <a:latin typeface="Karumbi"/>
              </a:rPr>
              <a:t>	</a:t>
            </a:r>
            <a:r>
              <a:rPr b="0" lang="en-US" sz="4400" spc="-1" strike="noStrike">
                <a:solidFill>
                  <a:srgbClr val="ff0000"/>
                </a:solidFill>
                <a:latin typeface="Karumbi"/>
              </a:rPr>
              <a:t>	</a:t>
            </a:r>
            <a:r>
              <a:rPr b="0" lang="en-US" sz="4400" spc="-1" strike="noStrike">
                <a:solidFill>
                  <a:srgbClr val="ff0000"/>
                </a:solidFill>
                <a:latin typeface="Karumbi"/>
              </a:rPr>
              <a:t>	</a:t>
            </a:r>
            <a:r>
              <a:rPr b="0" lang="en-US" sz="4400" spc="-1" strike="noStrike">
                <a:solidFill>
                  <a:srgbClr val="ff0000"/>
                </a:solidFill>
                <a:latin typeface="Karumbi"/>
              </a:rPr>
              <a:t>disabilities</a:t>
            </a:r>
            <a:endParaRPr b="0" lang="en-US" sz="4400" spc="-1" strike="noStrike">
              <a:latin typeface="Arial"/>
            </a:endParaRPr>
          </a:p>
        </p:txBody>
      </p:sp>
    </p:spTree>
  </p:cSld>
  <mc:AlternateContent>
    <mc:Choice Requires="p14">
      <p:transition spd="slow" p14:dur="2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3" name="PlaceHolder 1"/>
          <p:cNvSpPr>
            <a:spLocks noGrp="1"/>
          </p:cNvSpPr>
          <p:nvPr>
            <p:ph type="subTitle"/>
          </p:nvPr>
        </p:nvSpPr>
        <p:spPr>
          <a:xfrm>
            <a:off x="504000" y="226080"/>
            <a:ext cx="9071640" cy="4388400"/>
          </a:xfrm>
          <a:prstGeom prst="rect">
            <a:avLst/>
          </a:prstGeom>
          <a:noFill/>
          <a:ln w="0">
            <a:noFill/>
          </a:ln>
        </p:spPr>
        <p:txBody>
          <a:bodyPr lIns="0" rIns="0" tIns="0" bIns="0" anchor="ctr">
            <a:noAutofit/>
          </a:bodyPr>
          <a:p>
            <a:pPr algn="ctr">
              <a:buNone/>
            </a:pPr>
            <a:r>
              <a:rPr b="0" lang="en-US" sz="3200" spc="-1" strike="noStrike">
                <a:latin typeface="Arial"/>
              </a:rPr>
              <a:t>Security</a:t>
            </a:r>
            <a:endParaRPr b="0" lang="en-US" sz="3200" spc="-1" strike="noStrike">
              <a:latin typeface="Arial"/>
            </a:endParaRPr>
          </a:p>
        </p:txBody>
      </p:sp>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4"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algn="ctr">
              <a:buNone/>
            </a:pPr>
            <a:r>
              <a:rPr b="0" lang="en-US" sz="4400" spc="-1" strike="noStrike">
                <a:latin typeface="Arial"/>
              </a:rPr>
              <a:t>hCaptcha is...</a:t>
            </a:r>
            <a:endParaRPr b="0" lang="en-US" sz="4400" spc="-1" strike="noStrike">
              <a:latin typeface="Arial"/>
            </a:endParaRPr>
          </a:p>
        </p:txBody>
      </p:sp>
      <p:sp>
        <p:nvSpPr>
          <p:cNvPr id="95" name=""/>
          <p:cNvSpPr txBox="1"/>
          <p:nvPr/>
        </p:nvSpPr>
        <p:spPr>
          <a:xfrm>
            <a:off x="685800" y="1600200"/>
            <a:ext cx="7598160" cy="896400"/>
          </a:xfrm>
          <a:prstGeom prst="rect">
            <a:avLst/>
          </a:prstGeom>
          <a:noFill/>
          <a:ln w="0">
            <a:noFill/>
          </a:ln>
        </p:spPr>
        <p:txBody>
          <a:bodyPr lIns="90000" rIns="90000" tIns="45000" bIns="45000" anchor="t">
            <a:noAutofit/>
          </a:bodyPr>
          <a:p>
            <a:pPr>
              <a:lnSpc>
                <a:spcPct val="100000"/>
              </a:lnSpc>
              <a:buNone/>
            </a:pPr>
            <a:r>
              <a:rPr b="0" lang="en-US" sz="4400" spc="-1" strike="sngStrike">
                <a:latin typeface="Arial"/>
                <a:ea typeface="Noto Sans CJK SC"/>
              </a:rPr>
              <a:t>Private</a:t>
            </a:r>
            <a:r>
              <a:rPr b="0" lang="en-US" sz="4400" spc="-1" strike="noStrike">
                <a:latin typeface="Arial"/>
                <a:ea typeface="Noto Sans CJK SC"/>
              </a:rPr>
              <a:t> </a:t>
            </a:r>
            <a:r>
              <a:rPr b="0" lang="en-US" sz="4400" spc="-1" strike="noStrike">
                <a:solidFill>
                  <a:srgbClr val="ff0000"/>
                </a:solidFill>
                <a:latin typeface="Karumbi"/>
              </a:rPr>
              <a:t>… except for people with disabilities</a:t>
            </a:r>
            <a:endParaRPr b="0" lang="en-US" sz="4400" spc="-1" strike="noStrike">
              <a:latin typeface="Arial"/>
            </a:endParaRPr>
          </a:p>
        </p:txBody>
      </p:sp>
      <p:sp>
        <p:nvSpPr>
          <p:cNvPr id="96" name=""/>
          <p:cNvSpPr txBox="1"/>
          <p:nvPr/>
        </p:nvSpPr>
        <p:spPr>
          <a:xfrm>
            <a:off x="685800" y="2532600"/>
            <a:ext cx="2711880" cy="896400"/>
          </a:xfrm>
          <a:prstGeom prst="rect">
            <a:avLst/>
          </a:prstGeom>
          <a:noFill/>
          <a:ln w="0">
            <a:noFill/>
          </a:ln>
        </p:spPr>
        <p:txBody>
          <a:bodyPr lIns="90000" rIns="90000" tIns="45000" bIns="45000" anchor="t">
            <a:noAutofit/>
          </a:bodyPr>
          <a:p>
            <a:pPr>
              <a:lnSpc>
                <a:spcPct val="100000"/>
              </a:lnSpc>
              <a:buNone/>
            </a:pPr>
            <a:r>
              <a:rPr b="0" lang="en-US" sz="4400" spc="-1" strike="noStrike">
                <a:latin typeface="Arial"/>
                <a:ea typeface="Noto Sans CJK SC"/>
              </a:rPr>
              <a:t>Secure </a:t>
            </a:r>
            <a:r>
              <a:rPr b="0" lang="en-US" sz="4400" spc="-1" strike="noStrike">
                <a:solidFill>
                  <a:srgbClr val="ff0000"/>
                </a:solidFill>
                <a:latin typeface="Karumbi"/>
              </a:rPr>
              <a:t>... ?</a:t>
            </a:r>
            <a:endParaRPr b="0" lang="en-US" sz="4400" spc="-1" strike="noStrike">
              <a:latin typeface="Arial"/>
            </a:endParaRPr>
          </a:p>
        </p:txBody>
      </p:sp>
      <p:sp>
        <p:nvSpPr>
          <p:cNvPr id="97" name=""/>
          <p:cNvSpPr txBox="1"/>
          <p:nvPr/>
        </p:nvSpPr>
        <p:spPr>
          <a:xfrm>
            <a:off x="709200" y="3429000"/>
            <a:ext cx="9208800" cy="1644840"/>
          </a:xfrm>
          <a:prstGeom prst="rect">
            <a:avLst/>
          </a:prstGeom>
          <a:noFill/>
          <a:ln w="0">
            <a:noFill/>
          </a:ln>
        </p:spPr>
        <p:txBody>
          <a:bodyPr lIns="90000" rIns="90000" tIns="45000" bIns="45000" anchor="t">
            <a:noAutofit/>
          </a:bodyPr>
          <a:p>
            <a:pPr>
              <a:lnSpc>
                <a:spcPct val="100000"/>
              </a:lnSpc>
              <a:buNone/>
            </a:pPr>
            <a:r>
              <a:rPr b="0" lang="en-US" sz="4400" spc="-1" strike="sngStrike">
                <a:latin typeface="Arial"/>
                <a:ea typeface="Noto Sans CJK SC"/>
              </a:rPr>
              <a:t>Faster/lower friction</a:t>
            </a:r>
            <a:r>
              <a:rPr b="0" lang="en-US" sz="4400" spc="-1" strike="noStrike">
                <a:latin typeface="Arial"/>
                <a:ea typeface="Noto Sans CJK SC"/>
              </a:rPr>
              <a:t> </a:t>
            </a:r>
            <a:r>
              <a:rPr b="0" lang="en-US" sz="4400" spc="-1" strike="noStrike">
                <a:solidFill>
                  <a:srgbClr val="ff0000"/>
                </a:solidFill>
                <a:latin typeface="Karumbi"/>
              </a:rPr>
              <a:t>… except for people with </a:t>
            </a:r>
            <a:endParaRPr b="0" lang="en-US" sz="4400" spc="-1" strike="noStrike">
              <a:latin typeface="Arial"/>
            </a:endParaRPr>
          </a:p>
          <a:p>
            <a:pPr>
              <a:lnSpc>
                <a:spcPct val="100000"/>
              </a:lnSpc>
              <a:buNone/>
            </a:pPr>
            <a:r>
              <a:rPr b="0" lang="en-US" sz="4400" spc="-1" strike="noStrike">
                <a:solidFill>
                  <a:srgbClr val="ff0000"/>
                </a:solidFill>
                <a:latin typeface="Karumbi"/>
              </a:rPr>
              <a:t>	</a:t>
            </a:r>
            <a:r>
              <a:rPr b="0" lang="en-US" sz="4400" spc="-1" strike="noStrike">
                <a:solidFill>
                  <a:srgbClr val="ff0000"/>
                </a:solidFill>
                <a:latin typeface="Karumbi"/>
              </a:rPr>
              <a:t>	</a:t>
            </a:r>
            <a:r>
              <a:rPr b="0" lang="en-US" sz="4400" spc="-1" strike="noStrike">
                <a:solidFill>
                  <a:srgbClr val="ff0000"/>
                </a:solidFill>
                <a:latin typeface="Karumbi"/>
              </a:rPr>
              <a:t>	</a:t>
            </a:r>
            <a:r>
              <a:rPr b="0" lang="en-US" sz="4400" spc="-1" strike="noStrike">
                <a:solidFill>
                  <a:srgbClr val="ff0000"/>
                </a:solidFill>
                <a:latin typeface="Karumbi"/>
              </a:rPr>
              <a:t>	</a:t>
            </a:r>
            <a:r>
              <a:rPr b="0" lang="en-US" sz="4400" spc="-1" strike="noStrike">
                <a:solidFill>
                  <a:srgbClr val="ff0000"/>
                </a:solidFill>
                <a:latin typeface="Karumbi"/>
              </a:rPr>
              <a:t>	</a:t>
            </a:r>
            <a:r>
              <a:rPr b="0" lang="en-US" sz="4400" spc="-1" strike="noStrike">
                <a:solidFill>
                  <a:srgbClr val="ff0000"/>
                </a:solidFill>
                <a:latin typeface="Karumbi"/>
              </a:rPr>
              <a:t>	</a:t>
            </a:r>
            <a:r>
              <a:rPr b="0" lang="en-US" sz="4400" spc="-1" strike="noStrike">
                <a:solidFill>
                  <a:srgbClr val="ff0000"/>
                </a:solidFill>
                <a:latin typeface="Karumbi"/>
              </a:rPr>
              <a:t>	</a:t>
            </a:r>
            <a:r>
              <a:rPr b="0" lang="en-US" sz="4400" spc="-1" strike="noStrike">
                <a:solidFill>
                  <a:srgbClr val="ff0000"/>
                </a:solidFill>
                <a:latin typeface="Karumbi"/>
              </a:rPr>
              <a:t>	</a:t>
            </a:r>
            <a:r>
              <a:rPr b="0" lang="en-US" sz="4400" spc="-1" strike="noStrike">
                <a:solidFill>
                  <a:srgbClr val="ff0000"/>
                </a:solidFill>
                <a:latin typeface="Karumbi"/>
              </a:rPr>
              <a:t>	</a:t>
            </a:r>
            <a:r>
              <a:rPr b="0" lang="en-US" sz="4400" spc="-1" strike="noStrike">
                <a:solidFill>
                  <a:srgbClr val="ff0000"/>
                </a:solidFill>
                <a:latin typeface="Karumbi"/>
              </a:rPr>
              <a:t>	</a:t>
            </a:r>
            <a:r>
              <a:rPr b="0" lang="en-US" sz="4400" spc="-1" strike="noStrike">
                <a:solidFill>
                  <a:srgbClr val="ff0000"/>
                </a:solidFill>
                <a:latin typeface="Karumbi"/>
              </a:rPr>
              <a:t>	</a:t>
            </a:r>
            <a:r>
              <a:rPr b="0" lang="en-US" sz="4400" spc="-1" strike="noStrike">
                <a:solidFill>
                  <a:srgbClr val="ff0000"/>
                </a:solidFill>
                <a:latin typeface="Karumbi"/>
              </a:rPr>
              <a:t>	</a:t>
            </a:r>
            <a:r>
              <a:rPr b="0" lang="en-US" sz="4400" spc="-1" strike="noStrike">
                <a:solidFill>
                  <a:srgbClr val="ff0000"/>
                </a:solidFill>
                <a:latin typeface="Karumbi"/>
              </a:rPr>
              <a:t>disabilities</a:t>
            </a:r>
            <a:endParaRPr b="0" lang="en-US" sz="4400" spc="-1" strike="noStrike">
              <a:latin typeface="Arial"/>
            </a:endParaRPr>
          </a:p>
        </p:txBody>
      </p:sp>
    </p:spTree>
  </p:cSld>
  <mc:AlternateContent>
    <mc:Choice Requires="p14">
      <p:transition spd="slow" p14:dur="2000"/>
    </mc:Choice>
    <mc:Fallback>
      <p:transition spd="slow"/>
    </mc:Fallback>
  </mc:AlternateContent>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8"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99" name="PlaceHolder 2"/>
          <p:cNvSpPr>
            <a:spLocks noGrp="1"/>
          </p:cNvSpPr>
          <p:nvPr>
            <p:ph/>
          </p:nvPr>
        </p:nvSpPr>
        <p:spPr>
          <a:xfrm>
            <a:off x="504000" y="1326600"/>
            <a:ext cx="9071640" cy="3288240"/>
          </a:xfrm>
          <a:prstGeom prst="rect">
            <a:avLst/>
          </a:prstGeom>
          <a:noFill/>
          <a:ln w="0">
            <a:noFill/>
          </a:ln>
        </p:spPr>
        <p:txBody>
          <a:bodyPr lIns="0" rIns="0" tIns="0" bIns="0" anchor="t">
            <a:normAutofit/>
          </a:bodyPr>
          <a:p>
            <a:pPr marL="432000" indent="-324000">
              <a:spcBef>
                <a:spcPts val="1417"/>
              </a:spcBef>
              <a:buClr>
                <a:srgbClr val="000000"/>
              </a:buClr>
              <a:buFont typeface="StarSymbol"/>
              <a:buAutoNum type="alphaUcParenR"/>
            </a:pPr>
            <a:r>
              <a:rPr b="0" lang="en-US" sz="3200" spc="-1" strike="noStrike">
                <a:latin typeface="Arial"/>
              </a:rPr>
              <a:t> </a:t>
            </a:r>
            <a:r>
              <a:rPr b="0" lang="en-US" sz="3200" spc="-1" strike="noStrike">
                <a:latin typeface="Arial"/>
              </a:rPr>
              <a:t>When the user clicks a button</a:t>
            </a:r>
            <a:endParaRPr b="0" lang="en-US" sz="3200" spc="-1" strike="noStrike">
              <a:latin typeface="Arial"/>
            </a:endParaRPr>
          </a:p>
          <a:p>
            <a:pPr marL="432000" indent="-324000">
              <a:spcBef>
                <a:spcPts val="1417"/>
              </a:spcBef>
              <a:buClr>
                <a:srgbClr val="000000"/>
              </a:buClr>
              <a:buFont typeface="StarSymbol"/>
              <a:buAutoNum type="alphaUcParenR"/>
            </a:pPr>
            <a:r>
              <a:rPr b="0" lang="en-US" sz="3200" spc="-1" strike="noStrike">
                <a:latin typeface="Arial"/>
              </a:rPr>
              <a:t>When the user enters their email</a:t>
            </a:r>
            <a:endParaRPr b="0" lang="en-US" sz="3200" spc="-1" strike="noStrike">
              <a:latin typeface="Arial"/>
            </a:endParaRPr>
          </a:p>
          <a:p>
            <a:pPr marL="432000" indent="-324000">
              <a:spcBef>
                <a:spcPts val="1417"/>
              </a:spcBef>
              <a:buClr>
                <a:srgbClr val="000000"/>
              </a:buClr>
              <a:buFont typeface="StarSymbol"/>
              <a:buAutoNum type="alphaUcParenR"/>
            </a:pPr>
            <a:r>
              <a:rPr b="0" lang="en-US" sz="3200" spc="-1" strike="noStrike">
                <a:latin typeface="Arial"/>
              </a:rPr>
              <a:t> </a:t>
            </a:r>
            <a:r>
              <a:rPr b="0" lang="en-US" sz="3200" spc="-1" strike="noStrike">
                <a:latin typeface="Arial"/>
              </a:rPr>
              <a:t>When the user opens a link in an email</a:t>
            </a:r>
            <a:endParaRPr b="0" lang="en-US" sz="3200" spc="-1" strike="noStrike">
              <a:latin typeface="Arial"/>
            </a:endParaRPr>
          </a:p>
          <a:p>
            <a:pPr marL="432000" indent="-324000">
              <a:spcBef>
                <a:spcPts val="1417"/>
              </a:spcBef>
              <a:buClr>
                <a:srgbClr val="000000"/>
              </a:buClr>
              <a:buFont typeface="StarSymbol"/>
              <a:buAutoNum type="alphaUcParenR"/>
            </a:pPr>
            <a:r>
              <a:rPr b="0" lang="en-US" sz="3200" spc="-1" strike="noStrike">
                <a:latin typeface="Arial"/>
              </a:rPr>
              <a:t> </a:t>
            </a:r>
            <a:r>
              <a:rPr b="0" lang="en-US" sz="3200" spc="-1" strike="noStrike">
                <a:latin typeface="Arial"/>
              </a:rPr>
              <a:t>Whenever – check the User-Agent</a:t>
            </a:r>
            <a:endParaRPr b="0" lang="en-US" sz="3200" spc="-1" strike="noStrike">
              <a:latin typeface="Arial"/>
            </a:endParaRPr>
          </a:p>
        </p:txBody>
      </p:sp>
    </p:spTree>
  </p:cSld>
  <mc:AlternateContent>
    <mc:Choice Requires="p14">
      <p:transition spd="slow" p14:dur="2000"/>
    </mc:Choice>
    <mc:Fallback>
      <p:transition spd="slow"/>
    </mc:Fallback>
  </mc:AlternateContent>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0"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algn="ctr">
              <a:buNone/>
            </a:pPr>
            <a:r>
              <a:rPr b="0" lang="en-US" sz="4400" spc="-1" strike="noStrike">
                <a:latin typeface="Arial"/>
              </a:rPr>
              <a:t>Automation</a:t>
            </a:r>
            <a:endParaRPr b="0" lang="en-US" sz="4400" spc="-1" strike="noStrike">
              <a:latin typeface="Arial"/>
            </a:endParaRPr>
          </a:p>
        </p:txBody>
      </p:sp>
      <p:pic>
        <p:nvPicPr>
          <p:cNvPr id="101" name="" descr="There is no audio in this video. It is a reduced length video demonstrating that software is able to walk through the accessible workflow automatically. The left and center are a browser window, initially at the hCaptcha accessibility signup page. A terminal window is shown on the right.&#10;&#10;Please see speaker's notes for a full description of the video.">
            <a:hlinkClick r:id="" action="ppaction://media"/>
          </p:cNvPr>
          <p:cNvPicPr/>
          <p:nvPr>
            <a:videoFile r:link="rId1"/>
            <p:extLst>
              <p:ext uri="{DAA4B4D4-6D71-4841-9C94-3DE7FCFB9230}">
                <p14:media r:embed="rId2"/>
              </p:ext>
            </p:extLst>
          </p:nvPr>
        </p:nvPicPr>
        <p:blipFill>
          <a:blip r:embed="rId3"/>
          <a:stretch>
            <a:fillRect/>
          </a:stretch>
        </p:blipFill>
        <p:spPr>
          <a:xfrm>
            <a:off x="631080" y="0"/>
            <a:ext cx="8817840" cy="4959720"/>
          </a:xfrm>
          <a:prstGeom prst="rect">
            <a:avLst/>
          </a:prstGeom>
          <a:ln w="0">
            <a:noFill/>
          </a:ln>
        </p:spPr>
      </p:pic>
    </p:spTree>
  </p:cSld>
  <mc:AlternateContent>
    <mc:Choice Requires="p14">
      <p:transition spd="slow" p14:dur="2000"/>
    </mc:Choice>
    <mc:Fallback>
      <p:transition spd="slow"/>
    </mc:Fallback>
  </mc:AlternateContent>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2"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algn="ctr">
              <a:buNone/>
            </a:pPr>
            <a:r>
              <a:rPr b="0" lang="en-US" sz="4400" spc="-1" strike="noStrike">
                <a:latin typeface="Arial"/>
              </a:rPr>
              <a:t>hCaptcha is...</a:t>
            </a:r>
            <a:endParaRPr b="0" lang="en-US" sz="4400" spc="-1" strike="noStrike">
              <a:latin typeface="Arial"/>
            </a:endParaRPr>
          </a:p>
        </p:txBody>
      </p:sp>
      <p:sp>
        <p:nvSpPr>
          <p:cNvPr id="103" name=""/>
          <p:cNvSpPr txBox="1"/>
          <p:nvPr/>
        </p:nvSpPr>
        <p:spPr>
          <a:xfrm>
            <a:off x="685800" y="1600200"/>
            <a:ext cx="7598160" cy="896400"/>
          </a:xfrm>
          <a:prstGeom prst="rect">
            <a:avLst/>
          </a:prstGeom>
          <a:noFill/>
          <a:ln w="0">
            <a:noFill/>
          </a:ln>
        </p:spPr>
        <p:txBody>
          <a:bodyPr lIns="90000" rIns="90000" tIns="45000" bIns="45000" anchor="t">
            <a:noAutofit/>
          </a:bodyPr>
          <a:p>
            <a:pPr>
              <a:lnSpc>
                <a:spcPct val="100000"/>
              </a:lnSpc>
              <a:buNone/>
            </a:pPr>
            <a:r>
              <a:rPr b="0" lang="en-US" sz="4400" spc="-1" strike="sngStrike">
                <a:latin typeface="Arial"/>
                <a:ea typeface="Noto Sans CJK SC"/>
              </a:rPr>
              <a:t>Private</a:t>
            </a:r>
            <a:r>
              <a:rPr b="0" lang="en-US" sz="4400" spc="-1" strike="noStrike">
                <a:latin typeface="Arial"/>
                <a:ea typeface="Noto Sans CJK SC"/>
              </a:rPr>
              <a:t> </a:t>
            </a:r>
            <a:r>
              <a:rPr b="0" lang="en-US" sz="4400" spc="-1" strike="noStrike">
                <a:solidFill>
                  <a:srgbClr val="ff0000"/>
                </a:solidFill>
                <a:latin typeface="Karumbi"/>
              </a:rPr>
              <a:t>… except for people with disabilities</a:t>
            </a:r>
            <a:endParaRPr b="0" lang="en-US" sz="4400" spc="-1" strike="noStrike">
              <a:latin typeface="Arial"/>
            </a:endParaRPr>
          </a:p>
        </p:txBody>
      </p:sp>
      <p:sp>
        <p:nvSpPr>
          <p:cNvPr id="104" name=""/>
          <p:cNvSpPr txBox="1"/>
          <p:nvPr/>
        </p:nvSpPr>
        <p:spPr>
          <a:xfrm>
            <a:off x="685800" y="2532600"/>
            <a:ext cx="7446960" cy="896400"/>
          </a:xfrm>
          <a:prstGeom prst="rect">
            <a:avLst/>
          </a:prstGeom>
          <a:noFill/>
          <a:ln w="0">
            <a:noFill/>
          </a:ln>
        </p:spPr>
        <p:txBody>
          <a:bodyPr lIns="90000" rIns="90000" tIns="45000" bIns="45000" anchor="t">
            <a:noAutofit/>
          </a:bodyPr>
          <a:p>
            <a:r>
              <a:rPr b="0" lang="en-US" sz="4400" spc="-1" strike="sngStrike">
                <a:latin typeface="Arial"/>
              </a:rPr>
              <a:t>Secure</a:t>
            </a:r>
            <a:r>
              <a:rPr b="0" lang="en-US" sz="4400" spc="-1" strike="noStrike">
                <a:latin typeface="Arial"/>
              </a:rPr>
              <a:t> </a:t>
            </a:r>
            <a:r>
              <a:rPr b="0" lang="en-US" sz="4400" spc="-1" strike="noStrike">
                <a:solidFill>
                  <a:srgbClr val="ff0000"/>
                </a:solidFill>
                <a:latin typeface="Karumbi"/>
              </a:rPr>
              <a:t>… except that it can be automated</a:t>
            </a:r>
            <a:endParaRPr b="0" lang="en-US" sz="4400" spc="-1" strike="noStrike">
              <a:latin typeface="Arial"/>
            </a:endParaRPr>
          </a:p>
        </p:txBody>
      </p:sp>
      <p:sp>
        <p:nvSpPr>
          <p:cNvPr id="105" name=""/>
          <p:cNvSpPr txBox="1"/>
          <p:nvPr/>
        </p:nvSpPr>
        <p:spPr>
          <a:xfrm>
            <a:off x="709200" y="3429000"/>
            <a:ext cx="9208800" cy="1644840"/>
          </a:xfrm>
          <a:prstGeom prst="rect">
            <a:avLst/>
          </a:prstGeom>
          <a:noFill/>
          <a:ln w="0">
            <a:noFill/>
          </a:ln>
        </p:spPr>
        <p:txBody>
          <a:bodyPr lIns="90000" rIns="90000" tIns="45000" bIns="45000" anchor="t">
            <a:noAutofit/>
          </a:bodyPr>
          <a:p>
            <a:pPr>
              <a:lnSpc>
                <a:spcPct val="100000"/>
              </a:lnSpc>
              <a:buNone/>
            </a:pPr>
            <a:r>
              <a:rPr b="0" lang="en-US" sz="4400" spc="-1" strike="sngStrike">
                <a:latin typeface="Arial"/>
                <a:ea typeface="Noto Sans CJK SC"/>
              </a:rPr>
              <a:t>Faster/lower friction</a:t>
            </a:r>
            <a:r>
              <a:rPr b="0" lang="en-US" sz="4400" spc="-1" strike="noStrike">
                <a:latin typeface="Arial"/>
                <a:ea typeface="Noto Sans CJK SC"/>
              </a:rPr>
              <a:t> </a:t>
            </a:r>
            <a:r>
              <a:rPr b="0" lang="en-US" sz="4400" spc="-1" strike="noStrike">
                <a:solidFill>
                  <a:srgbClr val="ff0000"/>
                </a:solidFill>
                <a:latin typeface="Karumbi"/>
              </a:rPr>
              <a:t>… except for people with </a:t>
            </a:r>
            <a:endParaRPr b="0" lang="en-US" sz="4400" spc="-1" strike="noStrike">
              <a:latin typeface="Arial"/>
            </a:endParaRPr>
          </a:p>
          <a:p>
            <a:pPr>
              <a:lnSpc>
                <a:spcPct val="100000"/>
              </a:lnSpc>
              <a:buNone/>
            </a:pPr>
            <a:r>
              <a:rPr b="0" lang="en-US" sz="4400" spc="-1" strike="noStrike">
                <a:solidFill>
                  <a:srgbClr val="ff0000"/>
                </a:solidFill>
                <a:latin typeface="Karumbi"/>
              </a:rPr>
              <a:t>	</a:t>
            </a:r>
            <a:r>
              <a:rPr b="0" lang="en-US" sz="4400" spc="-1" strike="noStrike">
                <a:solidFill>
                  <a:srgbClr val="ff0000"/>
                </a:solidFill>
                <a:latin typeface="Karumbi"/>
              </a:rPr>
              <a:t>	</a:t>
            </a:r>
            <a:r>
              <a:rPr b="0" lang="en-US" sz="4400" spc="-1" strike="noStrike">
                <a:solidFill>
                  <a:srgbClr val="ff0000"/>
                </a:solidFill>
                <a:latin typeface="Karumbi"/>
              </a:rPr>
              <a:t>	</a:t>
            </a:r>
            <a:r>
              <a:rPr b="0" lang="en-US" sz="4400" spc="-1" strike="noStrike">
                <a:solidFill>
                  <a:srgbClr val="ff0000"/>
                </a:solidFill>
                <a:latin typeface="Karumbi"/>
              </a:rPr>
              <a:t>	</a:t>
            </a:r>
            <a:r>
              <a:rPr b="0" lang="en-US" sz="4400" spc="-1" strike="noStrike">
                <a:solidFill>
                  <a:srgbClr val="ff0000"/>
                </a:solidFill>
                <a:latin typeface="Karumbi"/>
              </a:rPr>
              <a:t>	</a:t>
            </a:r>
            <a:r>
              <a:rPr b="0" lang="en-US" sz="4400" spc="-1" strike="noStrike">
                <a:solidFill>
                  <a:srgbClr val="ff0000"/>
                </a:solidFill>
                <a:latin typeface="Karumbi"/>
              </a:rPr>
              <a:t>	</a:t>
            </a:r>
            <a:r>
              <a:rPr b="0" lang="en-US" sz="4400" spc="-1" strike="noStrike">
                <a:solidFill>
                  <a:srgbClr val="ff0000"/>
                </a:solidFill>
                <a:latin typeface="Karumbi"/>
              </a:rPr>
              <a:t>	</a:t>
            </a:r>
            <a:r>
              <a:rPr b="0" lang="en-US" sz="4400" spc="-1" strike="noStrike">
                <a:solidFill>
                  <a:srgbClr val="ff0000"/>
                </a:solidFill>
                <a:latin typeface="Karumbi"/>
              </a:rPr>
              <a:t>	</a:t>
            </a:r>
            <a:r>
              <a:rPr b="0" lang="en-US" sz="4400" spc="-1" strike="noStrike">
                <a:solidFill>
                  <a:srgbClr val="ff0000"/>
                </a:solidFill>
                <a:latin typeface="Karumbi"/>
              </a:rPr>
              <a:t>	</a:t>
            </a:r>
            <a:r>
              <a:rPr b="0" lang="en-US" sz="4400" spc="-1" strike="noStrike">
                <a:solidFill>
                  <a:srgbClr val="ff0000"/>
                </a:solidFill>
                <a:latin typeface="Karumbi"/>
              </a:rPr>
              <a:t>	</a:t>
            </a:r>
            <a:r>
              <a:rPr b="0" lang="en-US" sz="4400" spc="-1" strike="noStrike">
                <a:solidFill>
                  <a:srgbClr val="ff0000"/>
                </a:solidFill>
                <a:latin typeface="Karumbi"/>
              </a:rPr>
              <a:t>	</a:t>
            </a:r>
            <a:r>
              <a:rPr b="0" lang="en-US" sz="4400" spc="-1" strike="noStrike">
                <a:solidFill>
                  <a:srgbClr val="ff0000"/>
                </a:solidFill>
                <a:latin typeface="Karumbi"/>
              </a:rPr>
              <a:t>	</a:t>
            </a:r>
            <a:r>
              <a:rPr b="0" lang="en-US" sz="4400" spc="-1" strike="noStrike">
                <a:solidFill>
                  <a:srgbClr val="ff0000"/>
                </a:solidFill>
                <a:latin typeface="Karumbi"/>
              </a:rPr>
              <a:t>disabilities</a:t>
            </a:r>
            <a:endParaRPr b="0" lang="en-US" sz="4400" spc="-1" strike="noStrike">
              <a:latin typeface="Arial"/>
            </a:endParaRPr>
          </a:p>
        </p:txBody>
      </p:sp>
    </p:spTree>
  </p:cSld>
  <mc:AlternateContent>
    <mc:Choice Requires="p14">
      <p:transition spd="slow" p14:dur="2000"/>
    </mc:Choice>
    <mc:Fallback>
      <p:transition spd="slow"/>
    </mc:Fallback>
  </mc:AlternateContent>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6"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algn="ctr">
              <a:buNone/>
            </a:pPr>
            <a:endParaRPr b="0" lang="en-US" sz="4400" spc="-1" strike="noStrike">
              <a:latin typeface="Arial"/>
            </a:endParaRPr>
          </a:p>
        </p:txBody>
      </p:sp>
      <p:pic>
        <p:nvPicPr>
          <p:cNvPr id="107" name="" descr="A sterotypical hacker image. A person wearing a maroon hoodie and a grey toque stands in front of streams of green text falling downwards, all over a black background.&#10;&#10;From https://pixabay.com/photos/cyber-security-cybersecurity-3480163/"/>
          <p:cNvPicPr/>
          <p:nvPr/>
        </p:nvPicPr>
        <p:blipFill>
          <a:blip r:embed="rId1"/>
          <a:srcRect l="0" t="0" r="0" b="18357"/>
          <a:stretch/>
        </p:blipFill>
        <p:spPr>
          <a:xfrm>
            <a:off x="0" y="-457200"/>
            <a:ext cx="10080000" cy="5486040"/>
          </a:xfrm>
          <a:prstGeom prst="rect">
            <a:avLst/>
          </a:prstGeom>
          <a:ln w="0">
            <a:noFill/>
          </a:ln>
        </p:spPr>
      </p:pic>
    </p:spTree>
  </p:cSld>
  <mc:AlternateContent>
    <mc:Choice Requires="p14">
      <p:transition spd="slow" p14:dur="2000"/>
    </mc:Choice>
    <mc:Fallback>
      <p:transition spd="slow"/>
    </mc:Fallback>
  </mc:AlternateContent>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8" name="" descr="A switched off lightswitch. below the switch is the label &quot;off&quot;; above it a pictogram of a light up light bulb.&#10;&#10;https://www.pexels.com/photo/a-white-light-switch-on-a-white-wall-7111164/"/>
          <p:cNvPicPr/>
          <p:nvPr/>
        </p:nvPicPr>
        <p:blipFill>
          <a:blip r:embed="rId1"/>
          <a:srcRect l="29903" t="24712" r="26546" b="31742"/>
          <a:stretch/>
        </p:blipFill>
        <p:spPr>
          <a:xfrm>
            <a:off x="3440160" y="360"/>
            <a:ext cx="3200040" cy="4800240"/>
          </a:xfrm>
          <a:prstGeom prst="rect">
            <a:avLst/>
          </a:prstGeom>
          <a:ln w="0">
            <a:noFill/>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4" name="" descr="A 14-cell refreshable braille disaply. A braille keyboard is on top, with 14 8-dot cells below it. Below that is one more button. Presumably there are more buttons, but they cannot be seen in this image. The keyboard buttons are black, the braille dots are white, and the case of the device is red. It is labeled &quot;Humanware&quot; at the top center, then &quot;Braille Trail Reader LE&quot; and the American Printing House logo in the bottom right corner."/>
          <p:cNvPicPr/>
          <p:nvPr/>
        </p:nvPicPr>
        <p:blipFill>
          <a:blip r:embed="rId1"/>
          <a:stretch/>
        </p:blipFill>
        <p:spPr>
          <a:xfrm>
            <a:off x="1324080" y="319320"/>
            <a:ext cx="7431840" cy="4369320"/>
          </a:xfrm>
          <a:prstGeom prst="rect">
            <a:avLst/>
          </a:prstGeom>
          <a:ln w="0">
            <a:noFill/>
          </a:ln>
        </p:spPr>
      </p:pic>
    </p:spTree>
  </p:cSld>
  <mc:AlternateContent>
    <mc:Choice Requires="p14">
      <p:transition spd="slow" p14:dur="2000"/>
    </mc:Choice>
    <mc:Fallback>
      <p:transition spd="slow"/>
    </mc:Fallback>
  </mc:AlternateContent>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9" name="PlaceHolder 1"/>
          <p:cNvSpPr>
            <a:spLocks noGrp="1"/>
          </p:cNvSpPr>
          <p:nvPr>
            <p:ph type="subTitle"/>
          </p:nvPr>
        </p:nvSpPr>
        <p:spPr>
          <a:xfrm>
            <a:off x="504000" y="226080"/>
            <a:ext cx="9071640" cy="4388400"/>
          </a:xfrm>
          <a:prstGeom prst="rect">
            <a:avLst/>
          </a:prstGeom>
          <a:noFill/>
          <a:ln w="0">
            <a:noFill/>
          </a:ln>
        </p:spPr>
        <p:txBody>
          <a:bodyPr lIns="0" rIns="0" tIns="0" bIns="0" anchor="ctr">
            <a:noAutofit/>
          </a:bodyPr>
          <a:p>
            <a:pPr algn="ctr">
              <a:buNone/>
            </a:pPr>
            <a:r>
              <a:rPr b="0" lang="en-US" sz="3200" spc="-1" strike="noStrike">
                <a:latin typeface="Arial"/>
              </a:rPr>
              <a:t>The Bigger Picture</a:t>
            </a:r>
            <a:endParaRPr b="0" lang="en-US" sz="3200" spc="-1" strike="noStrike">
              <a:latin typeface="Arial"/>
            </a:endParaRPr>
          </a:p>
        </p:txBody>
      </p:sp>
    </p:spTree>
  </p:cSld>
  <mc:AlternateContent>
    <mc:Choice Requires="p14">
      <p:transition spd="slow" p14:dur="2000"/>
    </mc:Choice>
    <mc:Fallback>
      <p:transition spd="slow"/>
    </mc:Fallback>
  </mc:AlternateContent>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0"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algn="ctr">
              <a:buNone/>
            </a:pPr>
            <a:endParaRPr b="0" lang="en-US" sz="4400" spc="-1" strike="noStrike">
              <a:latin typeface="Arial"/>
            </a:endParaRPr>
          </a:p>
        </p:txBody>
      </p:sp>
      <p:pic>
        <p:nvPicPr>
          <p:cNvPr id="111" name="" descr="Many arrows of varying styles and colors go from the left side of the image to the right. Stock imagery."/>
          <p:cNvPicPr/>
          <p:nvPr/>
        </p:nvPicPr>
        <p:blipFill>
          <a:blip r:embed="rId1"/>
          <a:stretch/>
        </p:blipFill>
        <p:spPr>
          <a:xfrm>
            <a:off x="0" y="0"/>
            <a:ext cx="10080720" cy="5029200"/>
          </a:xfrm>
          <a:prstGeom prst="rect">
            <a:avLst/>
          </a:prstGeom>
          <a:ln w="0">
            <a:noFill/>
          </a:ln>
        </p:spPr>
      </p:pic>
    </p:spTree>
  </p:cSld>
  <mc:AlternateContent>
    <mc:Choice Requires="p14">
      <p:transition spd="slow" p14:dur="2000"/>
    </mc:Choice>
    <mc:Fallback>
      <p:transition spd="slow"/>
    </mc:Fallback>
  </mc:AlternateContent>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2" name="PlaceHolder 1"/>
          <p:cNvSpPr>
            <a:spLocks noGrp="1"/>
          </p:cNvSpPr>
          <p:nvPr>
            <p:ph type="subTitle"/>
          </p:nvPr>
        </p:nvSpPr>
        <p:spPr>
          <a:xfrm>
            <a:off x="504000" y="226080"/>
            <a:ext cx="9071640" cy="4388400"/>
          </a:xfrm>
          <a:prstGeom prst="rect">
            <a:avLst/>
          </a:prstGeom>
          <a:noFill/>
          <a:ln w="0">
            <a:noFill/>
          </a:ln>
        </p:spPr>
        <p:txBody>
          <a:bodyPr lIns="0" rIns="0" tIns="0" bIns="0" anchor="ctr">
            <a:noAutofit/>
          </a:bodyPr>
          <a:p>
            <a:pPr algn="ctr">
              <a:buNone/>
            </a:pPr>
            <a:r>
              <a:rPr b="0" lang="en-US" sz="9600" spc="-1" strike="noStrike">
                <a:latin typeface="Arial"/>
              </a:rPr>
              <a:t>🎧</a:t>
            </a:r>
            <a:endParaRPr b="0" lang="en-US" sz="9600" spc="-1" strike="noStrike">
              <a:latin typeface="Arial"/>
            </a:endParaRPr>
          </a:p>
        </p:txBody>
      </p:sp>
    </p:spTree>
  </p:cSld>
  <mc:AlternateContent>
    <mc:Choice Requires="p14">
      <p:transition spd="slow" p14:dur="2000"/>
    </mc:Choice>
    <mc:Fallback>
      <p:transition spd="slow"/>
    </mc:Fallback>
  </mc:AlternateContent>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13" name="" descr="An image meant to evoke many types of disabilities. Portrayed are: pregnancy, wheelchair-use, broken limbs, loss of hearing, blindness, among others.&#10;&#10;From https://pixabay.com/illustrations/accessibility-disability-1682903/"/>
          <p:cNvPicPr/>
          <p:nvPr/>
        </p:nvPicPr>
        <p:blipFill>
          <a:blip r:embed="rId1"/>
          <a:srcRect l="0" t="14283" r="0" b="4768"/>
          <a:stretch/>
        </p:blipFill>
        <p:spPr>
          <a:xfrm>
            <a:off x="2892960" y="0"/>
            <a:ext cx="4294440" cy="4937040"/>
          </a:xfrm>
          <a:prstGeom prst="rect">
            <a:avLst/>
          </a:prstGeom>
          <a:ln w="0">
            <a:noFill/>
          </a:ln>
        </p:spPr>
      </p:pic>
    </p:spTree>
  </p:cSld>
  <mc:AlternateContent>
    <mc:Choice Requires="p14">
      <p:transition spd="slow" p14:dur="2000"/>
    </mc:Choice>
    <mc:Fallback>
      <p:transition spd="slow"/>
    </mc:Fallback>
  </mc:AlternateContent>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4" name="PlaceHolder 1"/>
          <p:cNvSpPr>
            <a:spLocks noGrp="1"/>
          </p:cNvSpPr>
          <p:nvPr>
            <p:ph type="subTitle"/>
          </p:nvPr>
        </p:nvSpPr>
        <p:spPr>
          <a:xfrm>
            <a:off x="504000" y="226080"/>
            <a:ext cx="9071640" cy="4388400"/>
          </a:xfrm>
          <a:prstGeom prst="rect">
            <a:avLst/>
          </a:prstGeom>
          <a:noFill/>
          <a:ln w="0">
            <a:noFill/>
          </a:ln>
        </p:spPr>
        <p:txBody>
          <a:bodyPr lIns="0" rIns="0" tIns="0" bIns="0" anchor="ctr">
            <a:noAutofit/>
          </a:bodyPr>
          <a:p>
            <a:pPr algn="ctr">
              <a:buNone/>
            </a:pPr>
            <a:r>
              <a:rPr b="0" lang="en-US" sz="3200" spc="-1" strike="noStrike">
                <a:latin typeface="Arial"/>
              </a:rPr>
              <a:t>What object can give the time?</a:t>
            </a:r>
            <a:endParaRPr b="0" lang="en-US" sz="3200" spc="-1" strike="noStrike">
              <a:latin typeface="Arial"/>
            </a:endParaRPr>
          </a:p>
        </p:txBody>
      </p:sp>
    </p:spTree>
  </p:cSld>
  <mc:AlternateContent>
    <mc:Choice Requires="p14">
      <p:transition spd="slow" p14:dur="2000"/>
    </mc:Choice>
    <mc:Fallback>
      <p:transition spd="slow"/>
    </mc:Fallback>
  </mc:AlternateContent>
</p:sld>
</file>

<file path=ppt/slides/slide4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5" name="PlaceHolder 1"/>
          <p:cNvSpPr>
            <a:spLocks noGrp="1"/>
          </p:cNvSpPr>
          <p:nvPr>
            <p:ph type="title"/>
          </p:nvPr>
        </p:nvSpPr>
        <p:spPr>
          <a:xfrm>
            <a:off x="504000" y="226080"/>
            <a:ext cx="9071640" cy="946440"/>
          </a:xfrm>
          <a:prstGeom prst="rect">
            <a:avLst/>
          </a:prstGeom>
          <a:noFill/>
          <a:ln w="0">
            <a:noFill/>
          </a:ln>
        </p:spPr>
        <p:txBody>
          <a:bodyPr lIns="0" rIns="0" tIns="0" bIns="0" anchor="ctr">
            <a:noAutofit/>
          </a:bodyPr>
          <a:p>
            <a:pPr algn="ctr">
              <a:buNone/>
            </a:pPr>
            <a:endParaRPr b="0" lang="en-US" sz="4400" spc="-1" strike="noStrike">
              <a:latin typeface="Arial"/>
            </a:endParaRPr>
          </a:p>
        </p:txBody>
      </p:sp>
      <p:pic>
        <p:nvPicPr>
          <p:cNvPr id="116" name="" descr="A cartoon golden ticket with a five-pointed white star in the center. The ticket is primarily a gradient from a dark orange in the lower-left corner to a slightly lighter orange in the top-right corner. The star is simply white, as though cut out from the gradient. The four corners of the ticket are quarter-circles cut from the ticket"/>
          <p:cNvPicPr/>
          <p:nvPr/>
        </p:nvPicPr>
        <p:blipFill>
          <a:blip r:embed="rId1"/>
          <a:stretch/>
        </p:blipFill>
        <p:spPr>
          <a:xfrm>
            <a:off x="6399000" y="1828800"/>
            <a:ext cx="2059200" cy="1916640"/>
          </a:xfrm>
          <a:prstGeom prst="rect">
            <a:avLst/>
          </a:prstGeom>
          <a:ln w="0">
            <a:noFill/>
          </a:ln>
        </p:spPr>
      </p:pic>
      <p:sp>
        <p:nvSpPr>
          <p:cNvPr id="117" name=""/>
          <p:cNvSpPr txBox="1"/>
          <p:nvPr/>
        </p:nvSpPr>
        <p:spPr>
          <a:xfrm>
            <a:off x="1830600" y="2286000"/>
            <a:ext cx="5256000" cy="942480"/>
          </a:xfrm>
          <a:prstGeom prst="rect">
            <a:avLst/>
          </a:prstGeom>
          <a:noFill/>
          <a:ln w="0">
            <a:noFill/>
          </a:ln>
        </p:spPr>
        <p:txBody>
          <a:bodyPr lIns="90000" rIns="90000" tIns="45000" bIns="45000" anchor="t">
            <a:noAutofit/>
          </a:bodyPr>
          <a:p>
            <a:r>
              <a:rPr b="0" lang="en-US" sz="6000" spc="-1" strike="noStrike">
                <a:latin typeface="Arial"/>
              </a:rPr>
              <a:t>Privacy Pass</a:t>
            </a:r>
            <a:endParaRPr b="0" lang="en-US" sz="6000" spc="-1" strike="noStrike">
              <a:latin typeface="Arial"/>
            </a:endParaRPr>
          </a:p>
        </p:txBody>
      </p:sp>
    </p:spTree>
  </p:cSld>
  <mc:AlternateContent>
    <mc:Choice Requires="p14">
      <p:transition spd="slow" p14:dur="2000"/>
    </mc:Choice>
    <mc:Fallback>
      <p:transition spd="slow"/>
    </mc:Fallback>
  </mc:AlternateContent>
</p:sld>
</file>

<file path=ppt/slides/slide4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18" name="" descr="A maze made of black rectangles mounted over glass, with a brown background. From https://unsplash.com/photos/z1c9juteR5c"/>
          <p:cNvPicPr/>
          <p:nvPr/>
        </p:nvPicPr>
        <p:blipFill>
          <a:blip r:embed="rId1"/>
          <a:srcRect l="0" t="0" r="0" b="28829"/>
          <a:stretch/>
        </p:blipFill>
        <p:spPr>
          <a:xfrm>
            <a:off x="0" y="0"/>
            <a:ext cx="10080000" cy="5028840"/>
          </a:xfrm>
          <a:prstGeom prst="rect">
            <a:avLst/>
          </a:prstGeom>
          <a:ln w="0">
            <a:noFill/>
          </a:ln>
        </p:spPr>
      </p:pic>
    </p:spTree>
  </p:cSld>
  <mc:AlternateContent>
    <mc:Choice Requires="p14">
      <p:transition spd="slow" p14:dur="2000"/>
    </mc:Choice>
    <mc:Fallback>
      <p:transition spd="slow"/>
    </mc:Fallback>
  </mc:AlternateContent>
</p:sld>
</file>

<file path=ppt/slides/slide4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19" name="" descr="The text &quot;What's next?&quot; with a big question mark is written on a black chalkboard using white chalk&#10;&#10;https://pixabay.com/photos/business-the-next-step-next-success-4241792/"/>
          <p:cNvPicPr/>
          <p:nvPr/>
        </p:nvPicPr>
        <p:blipFill>
          <a:blip r:embed="rId1"/>
          <a:srcRect l="32441" t="16190" r="9612" b="34842"/>
          <a:stretch/>
        </p:blipFill>
        <p:spPr>
          <a:xfrm>
            <a:off x="6480" y="6840"/>
            <a:ext cx="10084680" cy="4968000"/>
          </a:xfrm>
          <a:prstGeom prst="rect">
            <a:avLst/>
          </a:prstGeom>
          <a:ln w="0">
            <a:noFill/>
          </a:ln>
        </p:spPr>
      </p:pic>
    </p:spTree>
  </p:cSld>
  <mc:AlternateContent>
    <mc:Choice Requires="p14">
      <p:transition spd="slow" p14:dur="2000"/>
    </mc:Choice>
    <mc:Fallback>
      <p:transition spd="slow"/>
    </mc:Fallback>
  </mc:AlternateContent>
</p:sld>
</file>

<file path=ppt/slides/slide4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20" name="" descr="A brain made out of circuitry.&#10;&#10;Image from: https://pixabay.com/vectors/a-i-ai-anatomy-2729782/"/>
          <p:cNvPicPr/>
          <p:nvPr/>
        </p:nvPicPr>
        <p:blipFill>
          <a:blip r:embed="rId1"/>
          <a:stretch/>
        </p:blipFill>
        <p:spPr>
          <a:xfrm>
            <a:off x="3211200" y="156600"/>
            <a:ext cx="3657600" cy="4724640"/>
          </a:xfrm>
          <a:prstGeom prst="rect">
            <a:avLst/>
          </a:prstGeom>
          <a:ln w="0">
            <a:noFill/>
          </a:ln>
        </p:spPr>
      </p:pic>
    </p:spTree>
  </p:cSld>
  <mc:AlternateContent>
    <mc:Choice Requires="p14">
      <p:transition spd="slow" p14:dur="2000"/>
    </mc:Choice>
    <mc:Fallback>
      <p:transition spd="slow"/>
    </mc:Fallback>
  </mc:AlternateContent>
</p:sld>
</file>

<file path=ppt/slides/slide4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1" name="PlaceHolder 1"/>
          <p:cNvSpPr>
            <a:spLocks noGrp="1"/>
          </p:cNvSpPr>
          <p:nvPr>
            <p:ph type="subTitle"/>
          </p:nvPr>
        </p:nvSpPr>
        <p:spPr>
          <a:xfrm>
            <a:off x="504000" y="226080"/>
            <a:ext cx="9071640" cy="4388400"/>
          </a:xfrm>
          <a:prstGeom prst="rect">
            <a:avLst/>
          </a:prstGeom>
          <a:noFill/>
          <a:ln w="0">
            <a:noFill/>
          </a:ln>
        </p:spPr>
        <p:txBody>
          <a:bodyPr lIns="0" rIns="0" tIns="0" bIns="0" anchor="ctr">
            <a:noAutofit/>
          </a:bodyPr>
          <a:p>
            <a:pPr algn="ctr">
              <a:buNone/>
            </a:pPr>
            <a:r>
              <a:rPr b="0" lang="en-US" sz="3200" spc="-1" strike="noStrike">
                <a:latin typeface="Arial"/>
              </a:rPr>
              <a:t>Questions?</a:t>
            </a:r>
            <a:endParaRPr b="0" lang="en-US" sz="3200" spc="-1" strike="noStrike">
              <a:latin typeface="Arial"/>
            </a:endParaRPr>
          </a:p>
          <a:p>
            <a:pPr algn="ctr">
              <a:buNone/>
            </a:pPr>
            <a:endParaRPr b="0" lang="en-US" sz="3200" spc="-1" strike="noStrike">
              <a:latin typeface="Arial"/>
            </a:endParaRPr>
          </a:p>
          <a:p>
            <a:pPr algn="ctr">
              <a:buNone/>
            </a:pPr>
            <a:r>
              <a:rPr b="0" lang="en-US" sz="3200" spc="-1" strike="noStrike">
                <a:latin typeface="Arial"/>
              </a:rPr>
              <a:t>More information, code, full-length demos:</a:t>
            </a:r>
            <a:endParaRPr b="0" lang="en-US" sz="3200" spc="-1" strike="noStrike">
              <a:latin typeface="Arial"/>
            </a:endParaRPr>
          </a:p>
          <a:p>
            <a:pPr algn="ctr">
              <a:buNone/>
            </a:pPr>
            <a:r>
              <a:rPr b="0" lang="en-US" sz="3200" spc="-1" strike="noStrike">
                <a:latin typeface="Arial"/>
              </a:rPr>
              <a:t>pressers.name/enigma2022</a:t>
            </a:r>
            <a:endParaRPr b="0" lang="en-US" sz="3200" spc="-1" strike="noStrike">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5" name="" descr="Two side-by-side images of wheelchair users with sip and puff devices are shown. On the left, a man in a white collared shirt and brown tie is in a wheelchair in a well-groomed yard. He is seen from his right side. A sip-and-puff tube is in his mouth, which then goes to a thick black support structure, which connects it to the chair.&#10;&#10;In the second, a woman is seen from the left and behind, sitting in a wheelchair over a white background. A black tube comes up from the corner of her chair nearest the viwer and curves towards her mouth. A thin white tube at the end is actually in her mouth.&#10;&#10;Image licensed Creative Commons Attribution-NonCommercial-NoDerivatives 4.0 International, from: A survey on different human-machine interactions used for controlling an electric wheelchair - Scientific Figure on ResearchGate. Available from: https://www.researchgate.net/figure/Sip-and-Puff-based-interface_fig2_336549040 [accessed 4 Dec, 2021]"/>
          <p:cNvPicPr/>
          <p:nvPr/>
        </p:nvPicPr>
        <p:blipFill>
          <a:blip r:embed="rId1"/>
          <a:stretch/>
        </p:blipFill>
        <p:spPr>
          <a:xfrm>
            <a:off x="966960" y="228600"/>
            <a:ext cx="8405640" cy="4609800"/>
          </a:xfrm>
          <a:prstGeom prst="rect">
            <a:avLst/>
          </a:prstGeom>
          <a:ln w="0">
            <a:noFill/>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 name=""/>
          <p:cNvSpPr txBox="1"/>
          <p:nvPr/>
        </p:nvSpPr>
        <p:spPr>
          <a:xfrm>
            <a:off x="1612080" y="1625400"/>
            <a:ext cx="6820200" cy="1794600"/>
          </a:xfrm>
          <a:prstGeom prst="rect">
            <a:avLst/>
          </a:prstGeom>
          <a:noFill/>
          <a:ln w="0">
            <a:noFill/>
          </a:ln>
        </p:spPr>
        <p:txBody>
          <a:bodyPr lIns="90000" rIns="90000" tIns="45000" bIns="45000" anchor="t">
            <a:noAutofit/>
          </a:bodyPr>
          <a:p>
            <a:r>
              <a:rPr b="0" lang="en-US" sz="6000" spc="-1" strike="noStrike">
                <a:solidFill>
                  <a:srgbClr val="ffffff"/>
                </a:solidFill>
                <a:latin typeface="Arial"/>
              </a:rPr>
              <a:t>There is no content on this slide</a:t>
            </a:r>
            <a:endParaRPr b="0" lang="en-US" sz="60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7" name="" descr="A recording of a screen reader user. This recording displays no video, but a video later in this presentation will. Transcript of video audio follows.&#10;&#10;google dash google chrome google document&#10;search landmark&#10;search combobox has autocomplete&#10;editable search blank&#10;hcaptcha&#10;accessibility&#10;[beep] hcaptcha accessibility dash google search document&#10;heading level one accessibility links&#10;link skip to main content&#10;main landmark clickable accessibility dash hcaptcha heading level three https colon slash slash www dot hcaptcha dot com ac-&#10;document busy blank&#10;&#10;">
            <a:hlinkClick r:id="" action="ppaction://media"/>
          </p:cNvPr>
          <p:cNvPicPr/>
          <p:nvPr>
            <a:videoFile r:link="rId1"/>
            <p:extLst>
              <p:ext uri="{DAA4B4D4-6D71-4841-9C94-3DE7FCFB9230}">
                <p14:media r:embed="rId2"/>
              </p:ext>
            </p:extLst>
          </p:nvPr>
        </p:nvPicPr>
        <p:blipFill>
          <a:blip r:embed="rId3"/>
          <a:stretch>
            <a:fillRect/>
          </a:stretch>
        </p:blipFill>
        <p:spPr>
          <a:xfrm>
            <a:off x="645120" y="0"/>
            <a:ext cx="8790120" cy="4944240"/>
          </a:xfrm>
          <a:prstGeom prst="rect">
            <a:avLst/>
          </a:prstGeom>
          <a:ln w="0">
            <a:noFill/>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 name=""/>
          <p:cNvSpPr txBox="1"/>
          <p:nvPr/>
        </p:nvSpPr>
        <p:spPr>
          <a:xfrm>
            <a:off x="1612440" y="1625760"/>
            <a:ext cx="6820200" cy="1794600"/>
          </a:xfrm>
          <a:prstGeom prst="rect">
            <a:avLst/>
          </a:prstGeom>
          <a:noFill/>
          <a:ln w="0">
            <a:noFill/>
          </a:ln>
        </p:spPr>
        <p:txBody>
          <a:bodyPr lIns="90000" rIns="90000" tIns="45000" bIns="45000" anchor="t">
            <a:noAutofit/>
          </a:bodyPr>
          <a:p>
            <a:r>
              <a:rPr b="0" lang="en-US" sz="6000" spc="-1" strike="noStrike">
                <a:solidFill>
                  <a:srgbClr val="ffffff"/>
                </a:solidFill>
                <a:latin typeface="Arial"/>
              </a:rPr>
              <a:t>There is no content on this slide</a:t>
            </a:r>
            <a:endParaRPr b="0" lang="en-US" sz="60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9" name="" descr="A recording of a screen reader user using google to search for &quot;hcaptcha accessibility&quot; and then selecting the first result, the hcaptcha help page on accessibility. Transcript and description follow, description items are prefixed with &quot;description:&quot; while audio transcript is prefixed with &quot;audio:&quot;.&#10;&#10;audio: google dash google chrome google document&#10;description: the google.com homepage is seen. A blue box surrounds the search box.&#10;audio: search landmark&#10;audio: search combobox has autocomplete&#10;audio: editable search blank&#10;description: the user types &quot;hcaptcha&quot; and that text appears in the search box. Autocomplete options appear below the box.&#10;audio: hcaptcha&#10;description: the user types &quot;accessibility&quot; and that text appears in the search box. Autocomplete options appear below the box.&#10;audio: accessibility&#10;description: the visible page changes to the google search results page. A dashed blue box surrounds where the search box previously was. The top result is the hCaptcha accessibility page, then a ox that reads, &quot;people also ask&quot;&#10;audio: [beep] hcaptcha accessibility dash google search document&#10;audio: heading level one accessibility links&#10;description: a small yellow and slightly larger red box appear in the upper left-hand corner of the page. A small box that reads &quot;skip to main content&quot; briefly appears, then disappears.&#10;audio: link skip to main content&#10;description: a blue box appears around the title of the first result. The title reads &quot;Accessibility - hCaptcha&quot;. A small yellow box appears above that, where the URL of the result is shown.&#10;audio: main landmark clickable accessibility dash hcaptcha heading level three https colon slash slash www dot hcaptcha dot com ac-&#10;description: all the colored boxes disappear and the browser begins to load the page.&#10;audio: document busy blank&#10;description: the hCaptcha help page on the topic of accessibility appears.">
            <a:hlinkClick r:id="" action="ppaction://media"/>
          </p:cNvPr>
          <p:cNvPicPr/>
          <p:nvPr>
            <a:videoFile r:link="rId1"/>
            <p:extLst>
              <p:ext uri="{DAA4B4D4-6D71-4841-9C94-3DE7FCFB9230}">
                <p14:media r:embed="rId2"/>
              </p:ext>
            </p:extLst>
          </p:nvPr>
        </p:nvPicPr>
        <p:blipFill>
          <a:blip r:embed="rId3"/>
          <a:stretch>
            <a:fillRect/>
          </a:stretch>
        </p:blipFill>
        <p:spPr>
          <a:xfrm>
            <a:off x="631080" y="0"/>
            <a:ext cx="8817840" cy="4959720"/>
          </a:xfrm>
          <a:prstGeom prst="rect">
            <a:avLst/>
          </a:prstGeom>
          <a:ln w="0">
            <a:noFill/>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1761</TotalTime>
  <Application>LibreOffice/7.2.5.2$Linux_X86_64 LibreOffice_project/20$Build-2</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2021-11-06T14:53:43Z</dcterms:created>
  <dc:creator/>
  <dc:description/>
  <dc:language>en-US</dc:language>
  <cp:lastModifiedBy/>
  <dcterms:modified xsi:type="dcterms:W3CDTF">2022-02-02T09:01:46Z</dcterms:modified>
  <cp:revision>31</cp:revision>
  <dc:subject/>
  <dc:title/>
</cp:coreProperties>
</file>